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38"/>
  </p:notesMasterIdLst>
  <p:sldIdLst>
    <p:sldId id="293" r:id="rId2"/>
    <p:sldId id="258" r:id="rId3"/>
    <p:sldId id="304" r:id="rId4"/>
    <p:sldId id="323" r:id="rId5"/>
    <p:sldId id="324" r:id="rId6"/>
    <p:sldId id="326" r:id="rId7"/>
    <p:sldId id="285" r:id="rId8"/>
    <p:sldId id="322" r:id="rId9"/>
    <p:sldId id="327" r:id="rId10"/>
    <p:sldId id="316" r:id="rId11"/>
    <p:sldId id="317" r:id="rId12"/>
    <p:sldId id="328" r:id="rId13"/>
    <p:sldId id="329" r:id="rId14"/>
    <p:sldId id="343" r:id="rId15"/>
    <p:sldId id="344" r:id="rId16"/>
    <p:sldId id="345" r:id="rId17"/>
    <p:sldId id="330" r:id="rId18"/>
    <p:sldId id="346" r:id="rId19"/>
    <p:sldId id="337" r:id="rId20"/>
    <p:sldId id="305" r:id="rId21"/>
    <p:sldId id="342" r:id="rId22"/>
    <p:sldId id="333" r:id="rId23"/>
    <p:sldId id="349" r:id="rId24"/>
    <p:sldId id="348" r:id="rId25"/>
    <p:sldId id="332" r:id="rId26"/>
    <p:sldId id="308" r:id="rId27"/>
    <p:sldId id="299" r:id="rId28"/>
    <p:sldId id="301" r:id="rId29"/>
    <p:sldId id="302" r:id="rId30"/>
    <p:sldId id="315" r:id="rId31"/>
    <p:sldId id="347" r:id="rId32"/>
    <p:sldId id="335" r:id="rId33"/>
    <p:sldId id="334" r:id="rId34"/>
    <p:sldId id="350" r:id="rId35"/>
    <p:sldId id="351" r:id="rId36"/>
    <p:sldId id="309" r:id="rId3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ssandra" initials="A" lastIdx="0" clrIdx="0">
    <p:extLst>
      <p:ext uri="{19B8F6BF-5375-455C-9EA6-DF929625EA0E}">
        <p15:presenceInfo xmlns:p15="http://schemas.microsoft.com/office/powerpoint/2012/main" userId="Alessand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19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09" autoAdjust="0"/>
    <p:restoredTop sz="94660"/>
  </p:normalViewPr>
  <p:slideViewPr>
    <p:cSldViewPr>
      <p:cViewPr varScale="1">
        <p:scale>
          <a:sx n="69" d="100"/>
          <a:sy n="69" d="100"/>
        </p:scale>
        <p:origin x="1350" y="72"/>
      </p:cViewPr>
      <p:guideLst>
        <p:guide orient="horz" pos="2160"/>
        <p:guide pos="2880"/>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3DC8CB-85B5-487E-9DEB-0C563D7D74F4}" type="datetimeFigureOut">
              <a:rPr lang="it-IT" smtClean="0"/>
              <a:pPr/>
              <a:t>09/11/2018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31A502-D148-4042-AE7E-C98A25F99561}"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E31A502-D148-4042-AE7E-C98A25F99561}" type="slidenum">
              <a:rPr lang="it-IT" smtClean="0"/>
              <a:pPr/>
              <a:t>7</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E31A502-D148-4042-AE7E-C98A25F99561}" type="slidenum">
              <a:rPr lang="it-IT" smtClean="0"/>
              <a:pPr/>
              <a:t>14</a:t>
            </a:fld>
            <a:endParaRPr lang="it-IT"/>
          </a:p>
        </p:txBody>
      </p:sp>
    </p:spTree>
    <p:extLst>
      <p:ext uri="{BB962C8B-B14F-4D97-AF65-F5344CB8AC3E}">
        <p14:creationId xmlns:p14="http://schemas.microsoft.com/office/powerpoint/2010/main" val="1855674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Un aereo nel momento del decollo emette ossidi di azoto e di zolfo, mentre all’atterraggio emette idrocarburi e particolato.</a:t>
            </a:r>
            <a:endParaRPr lang="it-IT" dirty="0"/>
          </a:p>
        </p:txBody>
      </p:sp>
      <p:sp>
        <p:nvSpPr>
          <p:cNvPr id="4" name="Segnaposto numero diapositiva 3"/>
          <p:cNvSpPr>
            <a:spLocks noGrp="1"/>
          </p:cNvSpPr>
          <p:nvPr>
            <p:ph type="sldNum" sz="quarter" idx="10"/>
          </p:nvPr>
        </p:nvSpPr>
        <p:spPr/>
        <p:txBody>
          <a:bodyPr/>
          <a:lstStyle/>
          <a:p>
            <a:fld id="{5E31A502-D148-4042-AE7E-C98A25F99561}" type="slidenum">
              <a:rPr lang="it-IT" smtClean="0"/>
              <a:pPr/>
              <a:t>18</a:t>
            </a:fld>
            <a:endParaRPr lang="it-IT"/>
          </a:p>
        </p:txBody>
      </p:sp>
    </p:spTree>
    <p:extLst>
      <p:ext uri="{BB962C8B-B14F-4D97-AF65-F5344CB8AC3E}">
        <p14:creationId xmlns:p14="http://schemas.microsoft.com/office/powerpoint/2010/main" val="3816617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Tito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t-IT" smtClean="0"/>
              <a:t>Fare clic per modificare lo stile del titolo</a:t>
            </a:r>
            <a:endParaRPr kumimoji="0" lang="en-US"/>
          </a:p>
        </p:txBody>
      </p:sp>
      <p:cxnSp>
        <p:nvCxnSpPr>
          <p:cNvPr id="8" name="Connettore 1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egnaposto data 14"/>
          <p:cNvSpPr>
            <a:spLocks noGrp="1"/>
          </p:cNvSpPr>
          <p:nvPr>
            <p:ph type="dt" sz="half" idx="10"/>
          </p:nvPr>
        </p:nvSpPr>
        <p:spPr/>
        <p:txBody>
          <a:bodyPr/>
          <a:lstStyle/>
          <a:p>
            <a:fld id="{91C6C819-7FFC-4A6C-9DDE-3589B1FE6690}" type="datetimeFigureOut">
              <a:rPr lang="it-IT" smtClean="0"/>
              <a:pPr/>
              <a:t>09/11/2018</a:t>
            </a:fld>
            <a:endParaRPr lang="it-IT"/>
          </a:p>
        </p:txBody>
      </p:sp>
      <p:sp>
        <p:nvSpPr>
          <p:cNvPr id="16" name="Segnaposto numero diapositiva 15"/>
          <p:cNvSpPr>
            <a:spLocks noGrp="1"/>
          </p:cNvSpPr>
          <p:nvPr>
            <p:ph type="sldNum" sz="quarter" idx="11"/>
          </p:nvPr>
        </p:nvSpPr>
        <p:spPr/>
        <p:txBody>
          <a:bodyPr/>
          <a:lstStyle/>
          <a:p>
            <a:fld id="{4FAB1BEA-A934-49D5-AD5A-8D6BBDA765EA}" type="slidenum">
              <a:rPr lang="it-IT" smtClean="0"/>
              <a:pPr/>
              <a:t>‹N›</a:t>
            </a:fld>
            <a:endParaRPr lang="it-IT"/>
          </a:p>
        </p:txBody>
      </p:sp>
      <p:sp>
        <p:nvSpPr>
          <p:cNvPr id="17" name="Segnaposto piè di pagina 16"/>
          <p:cNvSpPr>
            <a:spLocks noGrp="1"/>
          </p:cNvSpPr>
          <p:nvPr>
            <p:ph type="ftr" sz="quarter" idx="12"/>
          </p:nvPr>
        </p:nvSpPr>
        <p:spPr/>
        <p:txBody>
          <a:bodyPr/>
          <a:lstStyle/>
          <a:p>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91C6C819-7FFC-4A6C-9DDE-3589B1FE6690}" type="datetimeFigureOut">
              <a:rPr lang="it-IT" smtClean="0"/>
              <a:pPr/>
              <a:t>09/11/2018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FAB1BEA-A934-49D5-AD5A-8D6BBDA765E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91C6C819-7FFC-4A6C-9DDE-3589B1FE6690}" type="datetimeFigureOut">
              <a:rPr lang="it-IT" smtClean="0"/>
              <a:pPr/>
              <a:t>09/11/2018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FAB1BEA-A934-49D5-AD5A-8D6BBDA765E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4" name="Segnaposto data 13"/>
          <p:cNvSpPr>
            <a:spLocks noGrp="1"/>
          </p:cNvSpPr>
          <p:nvPr>
            <p:ph type="dt" sz="half" idx="14"/>
          </p:nvPr>
        </p:nvSpPr>
        <p:spPr/>
        <p:txBody>
          <a:bodyPr/>
          <a:lstStyle/>
          <a:p>
            <a:fld id="{91C6C819-7FFC-4A6C-9DDE-3589B1FE6690}" type="datetimeFigureOut">
              <a:rPr lang="it-IT" smtClean="0"/>
              <a:pPr/>
              <a:t>09/11/2018</a:t>
            </a:fld>
            <a:endParaRPr lang="it-IT"/>
          </a:p>
        </p:txBody>
      </p:sp>
      <p:sp>
        <p:nvSpPr>
          <p:cNvPr id="15" name="Segnaposto numero diapositiva 14"/>
          <p:cNvSpPr>
            <a:spLocks noGrp="1"/>
          </p:cNvSpPr>
          <p:nvPr>
            <p:ph type="sldNum" sz="quarter" idx="15"/>
          </p:nvPr>
        </p:nvSpPr>
        <p:spPr/>
        <p:txBody>
          <a:bodyPr/>
          <a:lstStyle>
            <a:lvl1pPr algn="ctr">
              <a:defRPr/>
            </a:lvl1pPr>
          </a:lstStyle>
          <a:p>
            <a:fld id="{4FAB1BEA-A934-49D5-AD5A-8D6BBDA765EA}" type="slidenum">
              <a:rPr lang="it-IT" smtClean="0"/>
              <a:pPr/>
              <a:t>‹N›</a:t>
            </a:fld>
            <a:endParaRPr lang="it-IT"/>
          </a:p>
        </p:txBody>
      </p:sp>
      <p:sp>
        <p:nvSpPr>
          <p:cNvPr id="16" name="Segnaposto piè di pagina 15"/>
          <p:cNvSpPr>
            <a:spLocks noGrp="1"/>
          </p:cNvSpPr>
          <p:nvPr>
            <p:ph type="ftr" sz="quarter" idx="16"/>
          </p:nvPr>
        </p:nvSpPr>
        <p:spPr/>
        <p:txBody>
          <a:bodyPr/>
          <a:lstStyle/>
          <a:p>
            <a:endParaRPr lang="it-IT"/>
          </a:p>
        </p:txBody>
      </p:sp>
      <p:sp>
        <p:nvSpPr>
          <p:cNvPr id="17" name="Titolo 16"/>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91C6C819-7FFC-4A6C-9DDE-3589B1FE6690}" type="datetimeFigureOut">
              <a:rPr lang="it-IT" smtClean="0"/>
              <a:pPr/>
              <a:t>09/11/2018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FAB1BEA-A934-49D5-AD5A-8D6BBDA765EA}" type="slidenum">
              <a:rPr lang="it-IT" smtClean="0"/>
              <a:pPr/>
              <a:t>‹N›</a:t>
            </a:fld>
            <a:endParaRPr lang="it-IT"/>
          </a:p>
        </p:txBody>
      </p: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cxnSp>
        <p:nvCxnSpPr>
          <p:cNvPr id="7" name="Connettore 1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fld id="{91C6C819-7FFC-4A6C-9DDE-3589B1FE6690}" type="datetimeFigureOut">
              <a:rPr lang="it-IT" smtClean="0"/>
              <a:pPr/>
              <a:t>09/11/2018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FAB1BEA-A934-49D5-AD5A-8D6BBDA765EA}" type="slidenum">
              <a:rPr lang="it-IT" smtClean="0"/>
              <a:pPr/>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11" name="Segnaposto contenuto 10"/>
          <p:cNvSpPr>
            <a:spLocks noGrp="1"/>
          </p:cNvSpPr>
          <p:nvPr>
            <p:ph sz="half" idx="1"/>
          </p:nvPr>
        </p:nvSpPr>
        <p:spPr>
          <a:xfrm>
            <a:off x="457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fld id="{4FAB1BEA-A934-49D5-AD5A-8D6BBDA765EA}" type="slidenum">
              <a:rPr lang="it-IT" smtClean="0"/>
              <a:pPr/>
              <a:t>‹N›</a:t>
            </a:fld>
            <a:endParaRPr lang="it-IT"/>
          </a:p>
        </p:txBody>
      </p:sp>
      <p:sp>
        <p:nvSpPr>
          <p:cNvPr id="8" name="Segnaposto piè di pagina 7"/>
          <p:cNvSpPr>
            <a:spLocks noGrp="1"/>
          </p:cNvSpPr>
          <p:nvPr>
            <p:ph type="ftr" sz="quarter" idx="11"/>
          </p:nvPr>
        </p:nvSpPr>
        <p:spPr/>
        <p:txBody>
          <a:bodyPr/>
          <a:lstStyle/>
          <a:p>
            <a:endParaRPr lang="it-IT"/>
          </a:p>
        </p:txBody>
      </p:sp>
      <p:sp>
        <p:nvSpPr>
          <p:cNvPr id="7" name="Segnaposto data 6"/>
          <p:cNvSpPr>
            <a:spLocks noGrp="1"/>
          </p:cNvSpPr>
          <p:nvPr>
            <p:ph type="dt" sz="half" idx="10"/>
          </p:nvPr>
        </p:nvSpPr>
        <p:spPr/>
        <p:txBody>
          <a:bodyPr/>
          <a:lstStyle/>
          <a:p>
            <a:fld id="{91C6C819-7FFC-4A6C-9DDE-3589B1FE6690}" type="datetimeFigureOut">
              <a:rPr lang="it-IT" smtClean="0"/>
              <a:pPr/>
              <a:t>09/11/2018</a:t>
            </a:fld>
            <a:endParaRPr lang="it-IT"/>
          </a:p>
        </p:txBody>
      </p: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4" name="Segnaposto contenuto 33"/>
          <p:cNvSpPr>
            <a:spLocks noGrp="1"/>
          </p:cNvSpPr>
          <p:nvPr>
            <p:ph sz="quarter" idx="4"/>
          </p:nvPr>
        </p:nvSpPr>
        <p:spPr>
          <a:xfrm>
            <a:off x="4649788"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 name="Titolo 1"/>
          <p:cNvSpPr>
            <a:spLocks noGrp="1"/>
          </p:cNvSpPr>
          <p:nvPr>
            <p:ph type="title"/>
          </p:nvPr>
        </p:nvSpPr>
        <p:spPr>
          <a:xfrm>
            <a:off x="457200" y="155448"/>
            <a:ext cx="8229600" cy="1143000"/>
          </a:xfrm>
        </p:spPr>
        <p:txBody>
          <a:bodyPr anchor="b" anchorCtr="0"/>
          <a:lstStyle>
            <a:lvl1pPr>
              <a:defRPr/>
            </a:lvl1pPr>
          </a:lstStyle>
          <a:p>
            <a:r>
              <a:rPr kumimoji="0" lang="it-IT" smtClean="0"/>
              <a:t>Fare clic per modificare lo stile del titolo</a:t>
            </a:r>
            <a:endParaRPr kumimoji="0"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cxnSp>
        <p:nvCxnSpPr>
          <p:cNvPr id="10" name="Connettore 1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91C6C819-7FFC-4A6C-9DDE-3589B1FE6690}" type="datetimeFigureOut">
              <a:rPr lang="it-IT" smtClean="0"/>
              <a:pPr/>
              <a:t>09/11/2018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FAB1BEA-A934-49D5-AD5A-8D6BBDA765EA}" type="slidenum">
              <a:rPr lang="it-IT" smtClean="0"/>
              <a:pPr/>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1C6C819-7FFC-4A6C-9DDE-3589B1FE6690}" type="datetimeFigureOut">
              <a:rPr lang="it-IT" smtClean="0"/>
              <a:pPr/>
              <a:t>09/11/2018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FAB1BEA-A934-49D5-AD5A-8D6BBDA765E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 name="Segnaposto tes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8" name="Segnaposto data 7"/>
          <p:cNvSpPr>
            <a:spLocks noGrp="1"/>
          </p:cNvSpPr>
          <p:nvPr>
            <p:ph type="dt" sz="half" idx="14"/>
          </p:nvPr>
        </p:nvSpPr>
        <p:spPr/>
        <p:txBody>
          <a:bodyPr/>
          <a:lstStyle/>
          <a:p>
            <a:fld id="{91C6C819-7FFC-4A6C-9DDE-3589B1FE6690}" type="datetimeFigureOut">
              <a:rPr lang="it-IT" smtClean="0"/>
              <a:pPr/>
              <a:t>09/11/2018</a:t>
            </a:fld>
            <a:endParaRPr lang="it-IT"/>
          </a:p>
        </p:txBody>
      </p:sp>
      <p:sp>
        <p:nvSpPr>
          <p:cNvPr id="9" name="Segnaposto numero diapositiva 8"/>
          <p:cNvSpPr>
            <a:spLocks noGrp="1"/>
          </p:cNvSpPr>
          <p:nvPr>
            <p:ph type="sldNum" sz="quarter" idx="15"/>
          </p:nvPr>
        </p:nvSpPr>
        <p:spPr/>
        <p:txBody>
          <a:bodyPr/>
          <a:lstStyle/>
          <a:p>
            <a:fld id="{4FAB1BEA-A934-49D5-AD5A-8D6BBDA765EA}" type="slidenum">
              <a:rPr lang="it-IT" smtClean="0"/>
              <a:pPr/>
              <a:t>‹N›</a:t>
            </a:fld>
            <a:endParaRPr lang="it-IT"/>
          </a:p>
        </p:txBody>
      </p:sp>
      <p:sp>
        <p:nvSpPr>
          <p:cNvPr id="10" name="Segnaposto piè di pagina 9"/>
          <p:cNvSpPr>
            <a:spLocks noGrp="1"/>
          </p:cNvSpPr>
          <p:nvPr>
            <p:ph type="ftr" sz="quarter" idx="16"/>
          </p:nvPr>
        </p:nvSpPr>
        <p:spPr/>
        <p:txBody>
          <a:bodyPr/>
          <a:lstStyle/>
          <a:p>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t-IT" smtClean="0"/>
              <a:t>Fare clic sull'icona per inserire un'immagine</a:t>
            </a:r>
            <a:endParaRPr kumimoji="0" lang="en-US"/>
          </a:p>
        </p:txBody>
      </p:sp>
      <p:sp>
        <p:nvSpPr>
          <p:cNvPr id="4" name="Segnaposto tes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8" name="Segnaposto data 7"/>
          <p:cNvSpPr>
            <a:spLocks noGrp="1"/>
          </p:cNvSpPr>
          <p:nvPr>
            <p:ph type="dt" sz="half" idx="10"/>
          </p:nvPr>
        </p:nvSpPr>
        <p:spPr/>
        <p:txBody>
          <a:bodyPr/>
          <a:lstStyle/>
          <a:p>
            <a:fld id="{91C6C819-7FFC-4A6C-9DDE-3589B1FE6690}" type="datetimeFigureOut">
              <a:rPr lang="it-IT" smtClean="0"/>
              <a:pPr/>
              <a:t>09/11/2018</a:t>
            </a:fld>
            <a:endParaRPr lang="it-IT"/>
          </a:p>
        </p:txBody>
      </p:sp>
      <p:sp>
        <p:nvSpPr>
          <p:cNvPr id="9" name="Segnaposto numero diapositiva 8"/>
          <p:cNvSpPr>
            <a:spLocks noGrp="1"/>
          </p:cNvSpPr>
          <p:nvPr>
            <p:ph type="sldNum" sz="quarter" idx="11"/>
          </p:nvPr>
        </p:nvSpPr>
        <p:spPr/>
        <p:txBody>
          <a:bodyPr/>
          <a:lstStyle/>
          <a:p>
            <a:fld id="{4FAB1BEA-A934-49D5-AD5A-8D6BBDA765EA}" type="slidenum">
              <a:rPr lang="it-IT" smtClean="0"/>
              <a:pPr/>
              <a:t>‹N›</a:t>
            </a:fld>
            <a:endParaRPr lang="it-IT"/>
          </a:p>
        </p:txBody>
      </p:sp>
      <p:sp>
        <p:nvSpPr>
          <p:cNvPr id="10" name="Segnaposto piè di pagina 9"/>
          <p:cNvSpPr>
            <a:spLocks noGrp="1"/>
          </p:cNvSpPr>
          <p:nvPr>
            <p:ph type="ftr" sz="quarter" idx="12"/>
          </p:nvPr>
        </p:nvSpPr>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9" name="Segnaposto tes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91C6C819-7FFC-4A6C-9DDE-3589B1FE6690}" type="datetimeFigureOut">
              <a:rPr lang="it-IT" smtClean="0"/>
              <a:pPr/>
              <a:t>09/11/2018</a:t>
            </a:fld>
            <a:endParaRPr lang="it-IT"/>
          </a:p>
        </p:txBody>
      </p:sp>
      <p:sp>
        <p:nvSpPr>
          <p:cNvPr id="10" name="Segnaposto piè di pa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it-IT"/>
          </a:p>
        </p:txBody>
      </p:sp>
      <p:sp>
        <p:nvSpPr>
          <p:cNvPr id="22" name="Segnaposto numero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FAB1BEA-A934-49D5-AD5A-8D6BBDA765EA}" type="slidenum">
              <a:rPr lang="it-IT" smtClean="0"/>
              <a:pPr/>
              <a:t>‹N›</a:t>
            </a:fld>
            <a:endParaRPr lang="it-IT"/>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t-IT" smtClean="0"/>
              <a:t>Fare clic per modificare lo stile del titolo</a:t>
            </a:r>
            <a:endParaRPr kumimoji="0" lang="en-US"/>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Locandina Baganzola Loghi.jpg"/>
          <p:cNvPicPr>
            <a:picLocks noChangeAspect="1"/>
          </p:cNvPicPr>
          <p:nvPr/>
        </p:nvPicPr>
        <p:blipFill>
          <a:blip r:embed="rId2" cstate="print"/>
          <a:stretch>
            <a:fillRect/>
          </a:stretch>
        </p:blipFill>
        <p:spPr>
          <a:xfrm>
            <a:off x="1691680" y="0"/>
            <a:ext cx="5290195"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548680"/>
            <a:ext cx="9144000" cy="892552"/>
          </a:xfrm>
          <a:prstGeom prst="rect">
            <a:avLst/>
          </a:prstGeom>
          <a:noFill/>
        </p:spPr>
        <p:txBody>
          <a:bodyPr wrap="square" rtlCol="0">
            <a:spAutoFit/>
          </a:bodyPr>
          <a:lstStyle/>
          <a:p>
            <a:pPr algn="ctr"/>
            <a:r>
              <a:rPr lang="it-IT" sz="2000" b="1" dirty="0" smtClean="0">
                <a:solidFill>
                  <a:schemeClr val="bg1"/>
                </a:solidFill>
                <a:latin typeface="Verdana" pitchFamily="34" charset="0"/>
                <a:ea typeface="Verdana" pitchFamily="34" charset="0"/>
                <a:cs typeface="Verdana" pitchFamily="34" charset="0"/>
              </a:rPr>
              <a:t>VALUTAZIONE DI IMPATTO AMBIENTALE (VIA) </a:t>
            </a:r>
          </a:p>
          <a:p>
            <a:endParaRPr lang="it-IT" sz="1600" b="1" dirty="0">
              <a:solidFill>
                <a:schemeClr val="bg1"/>
              </a:solidFill>
              <a:latin typeface="Verdana" pitchFamily="34" charset="0"/>
              <a:ea typeface="Verdana" pitchFamily="34" charset="0"/>
              <a:cs typeface="Verdana" pitchFamily="34" charset="0"/>
            </a:endParaRPr>
          </a:p>
          <a:p>
            <a:pPr algn="ctr"/>
            <a:r>
              <a:rPr lang="it-IT" sz="1600" b="1" dirty="0" smtClean="0">
                <a:solidFill>
                  <a:schemeClr val="bg1"/>
                </a:solidFill>
                <a:latin typeface="Verdana" pitchFamily="34" charset="0"/>
                <a:ea typeface="Verdana" pitchFamily="34" charset="0"/>
                <a:cs typeface="Verdana" pitchFamily="34" charset="0"/>
              </a:rPr>
              <a:t>Numero documenti: </a:t>
            </a:r>
            <a:r>
              <a:rPr lang="it-IT" sz="1600" b="1" u="sng" dirty="0" smtClean="0">
                <a:solidFill>
                  <a:schemeClr val="bg1"/>
                </a:solidFill>
                <a:latin typeface="Verdana" pitchFamily="34" charset="0"/>
                <a:ea typeface="Verdana" pitchFamily="34" charset="0"/>
                <a:cs typeface="Verdana" pitchFamily="34" charset="0"/>
              </a:rPr>
              <a:t>19</a:t>
            </a:r>
          </a:p>
        </p:txBody>
      </p:sp>
      <p:sp>
        <p:nvSpPr>
          <p:cNvPr id="5" name="CasellaDiTesto 4"/>
          <p:cNvSpPr txBox="1"/>
          <p:nvPr/>
        </p:nvSpPr>
        <p:spPr>
          <a:xfrm>
            <a:off x="17659" y="1988840"/>
            <a:ext cx="4320480" cy="4339650"/>
          </a:xfrm>
          <a:prstGeom prst="rect">
            <a:avLst/>
          </a:prstGeom>
          <a:noFill/>
        </p:spPr>
        <p:txBody>
          <a:bodyPr wrap="square" rtlCol="0">
            <a:spAutoFit/>
          </a:bodyPr>
          <a:lstStyle/>
          <a:p>
            <a:r>
              <a:rPr lang="it-IT" b="1" dirty="0" smtClean="0">
                <a:solidFill>
                  <a:schemeClr val="bg1"/>
                </a:solidFill>
                <a:latin typeface="Verdana" panose="020B0604030504040204" pitchFamily="34" charset="0"/>
                <a:ea typeface="Verdana" panose="020B0604030504040204" pitchFamily="34" charset="0"/>
              </a:rPr>
              <a:t>Documenti di testo:</a:t>
            </a:r>
          </a:p>
          <a:p>
            <a:r>
              <a:rPr lang="it-IT" dirty="0" smtClean="0">
                <a:solidFill>
                  <a:schemeClr val="bg1"/>
                </a:solidFill>
                <a:latin typeface="Verdana" panose="020B0604030504040204" pitchFamily="34" charset="0"/>
                <a:ea typeface="Verdana" panose="020B0604030504040204" pitchFamily="34" charset="0"/>
              </a:rPr>
              <a:t/>
            </a:r>
            <a:br>
              <a:rPr lang="it-IT" dirty="0" smtClean="0">
                <a:solidFill>
                  <a:schemeClr val="bg1"/>
                </a:solidFill>
                <a:latin typeface="Verdana" panose="020B0604030504040204" pitchFamily="34" charset="0"/>
                <a:ea typeface="Verdana" panose="020B0604030504040204" pitchFamily="34" charset="0"/>
              </a:rPr>
            </a:br>
            <a:r>
              <a:rPr lang="it-IT" sz="1600" dirty="0" smtClean="0">
                <a:solidFill>
                  <a:schemeClr val="bg1"/>
                </a:solidFill>
                <a:latin typeface="Verdana" panose="020B0604030504040204" pitchFamily="34" charset="0"/>
                <a:ea typeface="Verdana" panose="020B0604030504040204" pitchFamily="34" charset="0"/>
              </a:rPr>
              <a:t>* Studio di impatto ambientale - </a:t>
            </a:r>
            <a:r>
              <a:rPr lang="it-IT" sz="1400" dirty="0" smtClean="0">
                <a:solidFill>
                  <a:schemeClr val="bg1"/>
                </a:solidFill>
                <a:latin typeface="Verdana" panose="020B0604030504040204" pitchFamily="34" charset="0"/>
                <a:ea typeface="Verdana" panose="020B0604030504040204" pitchFamily="34" charset="0"/>
              </a:rPr>
              <a:t>allegato - schede interventi </a:t>
            </a:r>
            <a:endParaRPr lang="it-IT" dirty="0" smtClean="0">
              <a:solidFill>
                <a:schemeClr val="bg1"/>
              </a:solidFill>
              <a:latin typeface="Verdana" panose="020B0604030504040204" pitchFamily="34" charset="0"/>
              <a:ea typeface="Verdana" panose="020B0604030504040204" pitchFamily="34" charset="0"/>
            </a:endParaRPr>
          </a:p>
          <a:p>
            <a:r>
              <a:rPr lang="it-IT" sz="1600" dirty="0" smtClean="0">
                <a:solidFill>
                  <a:schemeClr val="bg1"/>
                </a:solidFill>
                <a:latin typeface="Verdana" panose="020B0604030504040204" pitchFamily="34" charset="0"/>
                <a:ea typeface="Verdana" panose="020B0604030504040204" pitchFamily="34" charset="0"/>
              </a:rPr>
              <a:t>*studio di impatto ambientale </a:t>
            </a:r>
            <a:r>
              <a:rPr lang="it-IT" sz="1200" dirty="0" smtClean="0">
                <a:solidFill>
                  <a:schemeClr val="bg1"/>
                </a:solidFill>
                <a:latin typeface="Verdana" panose="020B0604030504040204" pitchFamily="34" charset="0"/>
                <a:ea typeface="Verdana" panose="020B0604030504040204" pitchFamily="34" charset="0"/>
              </a:rPr>
              <a:t>- </a:t>
            </a:r>
            <a:r>
              <a:rPr lang="it-IT" sz="1400" dirty="0" smtClean="0">
                <a:solidFill>
                  <a:schemeClr val="bg1"/>
                </a:solidFill>
                <a:latin typeface="Verdana" panose="020B0604030504040204" pitchFamily="34" charset="0"/>
                <a:ea typeface="Verdana" panose="020B0604030504040204" pitchFamily="34" charset="0"/>
              </a:rPr>
              <a:t>allegato - aria E clima: approfondimenti tematici </a:t>
            </a:r>
            <a:r>
              <a:rPr lang="it-IT" sz="1600" dirty="0">
                <a:solidFill>
                  <a:schemeClr val="bg1"/>
                </a:solidFill>
                <a:latin typeface="Verdana" panose="020B0604030504040204" pitchFamily="34" charset="0"/>
                <a:ea typeface="Verdana" panose="020B0604030504040204" pitchFamily="34" charset="0"/>
              </a:rPr>
              <a:t/>
            </a:r>
            <a:br>
              <a:rPr lang="it-IT" sz="1600" dirty="0">
                <a:solidFill>
                  <a:schemeClr val="bg1"/>
                </a:solidFill>
                <a:latin typeface="Verdana" panose="020B0604030504040204" pitchFamily="34" charset="0"/>
                <a:ea typeface="Verdana" panose="020B0604030504040204" pitchFamily="34" charset="0"/>
              </a:rPr>
            </a:br>
            <a:r>
              <a:rPr lang="it-IT" sz="1600" dirty="0">
                <a:solidFill>
                  <a:schemeClr val="bg1"/>
                </a:solidFill>
                <a:latin typeface="Verdana" panose="020B0604030504040204" pitchFamily="34" charset="0"/>
                <a:ea typeface="Verdana" panose="020B0604030504040204" pitchFamily="34" charset="0"/>
              </a:rPr>
              <a:t>* Studio di impatto ambientale - </a:t>
            </a:r>
            <a:r>
              <a:rPr lang="it-IT" sz="1400" dirty="0">
                <a:solidFill>
                  <a:schemeClr val="bg1"/>
                </a:solidFill>
                <a:latin typeface="Verdana" panose="020B0604030504040204" pitchFamily="34" charset="0"/>
                <a:ea typeface="Verdana" panose="020B0604030504040204" pitchFamily="34" charset="0"/>
              </a:rPr>
              <a:t>Allegato - Album </a:t>
            </a:r>
            <a:r>
              <a:rPr lang="it-IT" sz="1400" dirty="0" err="1">
                <a:solidFill>
                  <a:schemeClr val="bg1"/>
                </a:solidFill>
                <a:latin typeface="Verdana" panose="020B0604030504040204" pitchFamily="34" charset="0"/>
                <a:ea typeface="Verdana" panose="020B0604030504040204" pitchFamily="34" charset="0"/>
              </a:rPr>
              <a:t>fotoinserimento</a:t>
            </a:r>
            <a:endParaRPr lang="it-IT" sz="1400" dirty="0">
              <a:solidFill>
                <a:schemeClr val="bg1"/>
              </a:solidFill>
              <a:latin typeface="Verdana" panose="020B0604030504040204" pitchFamily="34" charset="0"/>
              <a:ea typeface="Verdana" panose="020B0604030504040204" pitchFamily="34" charset="0"/>
            </a:endParaRPr>
          </a:p>
          <a:p>
            <a:r>
              <a:rPr lang="it-IT" sz="1600" dirty="0">
                <a:solidFill>
                  <a:schemeClr val="bg1"/>
                </a:solidFill>
                <a:latin typeface="Verdana" panose="020B0604030504040204" pitchFamily="34" charset="0"/>
                <a:ea typeface="Verdana" panose="020B0604030504040204" pitchFamily="34" charset="0"/>
              </a:rPr>
              <a:t>* Studio di impatto ambientale - </a:t>
            </a:r>
            <a:r>
              <a:rPr lang="it-IT" sz="1400" dirty="0">
                <a:solidFill>
                  <a:schemeClr val="bg1"/>
                </a:solidFill>
                <a:latin typeface="Verdana" panose="020B0604030504040204" pitchFamily="34" charset="0"/>
                <a:ea typeface="Verdana" panose="020B0604030504040204" pitchFamily="34" charset="0"/>
              </a:rPr>
              <a:t>Relazione Parte 1</a:t>
            </a:r>
            <a:endParaRPr lang="it-IT" sz="1200" dirty="0">
              <a:solidFill>
                <a:schemeClr val="bg1"/>
              </a:solidFill>
              <a:latin typeface="Verdana" panose="020B0604030504040204" pitchFamily="34" charset="0"/>
              <a:ea typeface="Verdana" panose="020B0604030504040204" pitchFamily="34" charset="0"/>
            </a:endParaRPr>
          </a:p>
          <a:p>
            <a:r>
              <a:rPr lang="it-IT" sz="1600" dirty="0">
                <a:solidFill>
                  <a:schemeClr val="bg1"/>
                </a:solidFill>
                <a:latin typeface="Verdana" panose="020B0604030504040204" pitchFamily="34" charset="0"/>
                <a:ea typeface="Verdana" panose="020B0604030504040204" pitchFamily="34" charset="0"/>
              </a:rPr>
              <a:t>* Studio di impatto ambientale - </a:t>
            </a:r>
            <a:r>
              <a:rPr lang="it-IT" sz="1400" dirty="0">
                <a:solidFill>
                  <a:schemeClr val="bg1"/>
                </a:solidFill>
                <a:latin typeface="Verdana" panose="020B0604030504040204" pitchFamily="34" charset="0"/>
                <a:ea typeface="Verdana" panose="020B0604030504040204" pitchFamily="34" charset="0"/>
              </a:rPr>
              <a:t>Relazione Parte 2</a:t>
            </a:r>
            <a:endParaRPr lang="it-IT" sz="1200" dirty="0">
              <a:solidFill>
                <a:schemeClr val="bg1"/>
              </a:solidFill>
              <a:latin typeface="Verdana" panose="020B0604030504040204" pitchFamily="34" charset="0"/>
              <a:ea typeface="Verdana" panose="020B0604030504040204" pitchFamily="34" charset="0"/>
            </a:endParaRPr>
          </a:p>
          <a:p>
            <a:r>
              <a:rPr lang="it-IT" sz="1600" dirty="0">
                <a:solidFill>
                  <a:schemeClr val="bg1"/>
                </a:solidFill>
                <a:latin typeface="Verdana" panose="020B0604030504040204" pitchFamily="34" charset="0"/>
                <a:ea typeface="Verdana" panose="020B0604030504040204" pitchFamily="34" charset="0"/>
              </a:rPr>
              <a:t>* Studio di impatto ambientale - </a:t>
            </a:r>
            <a:r>
              <a:rPr lang="it-IT" sz="1400" dirty="0">
                <a:solidFill>
                  <a:schemeClr val="bg1"/>
                </a:solidFill>
                <a:latin typeface="Verdana" panose="020B0604030504040204" pitchFamily="34" charset="0"/>
                <a:ea typeface="Verdana" panose="020B0604030504040204" pitchFamily="34" charset="0"/>
              </a:rPr>
              <a:t>Relazione Parte 3</a:t>
            </a:r>
            <a:endParaRPr lang="it-IT" sz="1200" dirty="0">
              <a:solidFill>
                <a:schemeClr val="bg1"/>
              </a:solidFill>
              <a:latin typeface="Verdana" panose="020B0604030504040204" pitchFamily="34" charset="0"/>
              <a:ea typeface="Verdana" panose="020B0604030504040204" pitchFamily="34" charset="0"/>
            </a:endParaRPr>
          </a:p>
          <a:p>
            <a:r>
              <a:rPr lang="it-IT" sz="1600" dirty="0">
                <a:solidFill>
                  <a:schemeClr val="bg1"/>
                </a:solidFill>
                <a:latin typeface="Verdana" panose="020B0604030504040204" pitchFamily="34" charset="0"/>
                <a:ea typeface="Verdana" panose="020B0604030504040204" pitchFamily="34" charset="0"/>
              </a:rPr>
              <a:t>* Studio di impatto ambientale - </a:t>
            </a:r>
            <a:r>
              <a:rPr lang="it-IT" sz="1400" dirty="0">
                <a:solidFill>
                  <a:schemeClr val="bg1"/>
                </a:solidFill>
                <a:latin typeface="Verdana" panose="020B0604030504040204" pitchFamily="34" charset="0"/>
                <a:ea typeface="Verdana" panose="020B0604030504040204" pitchFamily="34" charset="0"/>
              </a:rPr>
              <a:t>Relazione Parte 4</a:t>
            </a:r>
            <a:endParaRPr lang="it-IT" sz="1200" dirty="0">
              <a:solidFill>
                <a:schemeClr val="bg1"/>
              </a:solidFill>
              <a:latin typeface="Verdana" panose="020B0604030504040204" pitchFamily="34" charset="0"/>
              <a:ea typeface="Verdana" panose="020B0604030504040204" pitchFamily="34" charset="0"/>
            </a:endParaRPr>
          </a:p>
          <a:p>
            <a:r>
              <a:rPr lang="it-IT" sz="1600" dirty="0" smtClean="0">
                <a:solidFill>
                  <a:schemeClr val="bg1"/>
                </a:solidFill>
                <a:latin typeface="Verdana" panose="020B0604030504040204" pitchFamily="34" charset="0"/>
                <a:ea typeface="Verdana" panose="020B0604030504040204" pitchFamily="34" charset="0"/>
              </a:rPr>
              <a:t>* Studio di impatto ambientale </a:t>
            </a:r>
            <a:r>
              <a:rPr lang="it-IT" dirty="0" smtClean="0">
                <a:solidFill>
                  <a:schemeClr val="bg1"/>
                </a:solidFill>
                <a:latin typeface="Verdana" panose="020B0604030504040204" pitchFamily="34" charset="0"/>
                <a:ea typeface="Verdana" panose="020B0604030504040204" pitchFamily="34" charset="0"/>
              </a:rPr>
              <a:t>- </a:t>
            </a:r>
            <a:r>
              <a:rPr lang="it-IT" sz="1400" dirty="0" smtClean="0">
                <a:solidFill>
                  <a:schemeClr val="bg1"/>
                </a:solidFill>
                <a:latin typeface="Verdana" panose="020B0604030504040204" pitchFamily="34" charset="0"/>
                <a:ea typeface="Verdana" panose="020B0604030504040204" pitchFamily="34" charset="0"/>
              </a:rPr>
              <a:t>Relazione Parte 5</a:t>
            </a:r>
            <a:endParaRPr lang="it-IT" sz="1200" dirty="0">
              <a:solidFill>
                <a:schemeClr val="bg1"/>
              </a:solidFill>
              <a:latin typeface="Verdana" panose="020B0604030504040204" pitchFamily="34" charset="0"/>
              <a:ea typeface="Verdana" panose="020B0604030504040204" pitchFamily="34" charset="0"/>
            </a:endParaRPr>
          </a:p>
        </p:txBody>
      </p:sp>
      <p:sp>
        <p:nvSpPr>
          <p:cNvPr id="7" name="Rettangolo 6"/>
          <p:cNvSpPr/>
          <p:nvPr/>
        </p:nvSpPr>
        <p:spPr>
          <a:xfrm>
            <a:off x="4351281" y="2564904"/>
            <a:ext cx="4572000" cy="3693319"/>
          </a:xfrm>
          <a:prstGeom prst="rect">
            <a:avLst/>
          </a:prstGeom>
        </p:spPr>
        <p:txBody>
          <a:bodyPr>
            <a:spAutoFit/>
          </a:bodyPr>
          <a:lstStyle/>
          <a:p>
            <a:r>
              <a:rPr lang="it-IT" sz="1600" dirty="0">
                <a:solidFill>
                  <a:schemeClr val="bg1"/>
                </a:solidFill>
                <a:latin typeface="Verdana" panose="020B0604030504040204" pitchFamily="34" charset="0"/>
                <a:ea typeface="Verdana" panose="020B0604030504040204" pitchFamily="34" charset="0"/>
              </a:rPr>
              <a:t>* PSA - Elenco Elaborati</a:t>
            </a:r>
          </a:p>
          <a:p>
            <a:r>
              <a:rPr lang="it-IT" sz="1600" dirty="0">
                <a:solidFill>
                  <a:schemeClr val="bg1"/>
                </a:solidFill>
                <a:latin typeface="Verdana" panose="020B0604030504040204" pitchFamily="34" charset="0"/>
                <a:ea typeface="Verdana" panose="020B0604030504040204" pitchFamily="34" charset="0"/>
              </a:rPr>
              <a:t>* Relazione tecnico-descrittiva</a:t>
            </a:r>
          </a:p>
          <a:p>
            <a:r>
              <a:rPr lang="it-IT" sz="1600" dirty="0">
                <a:solidFill>
                  <a:schemeClr val="bg1"/>
                </a:solidFill>
                <a:latin typeface="Verdana" panose="020B0604030504040204" pitchFamily="34" charset="0"/>
                <a:ea typeface="Verdana" panose="020B0604030504040204" pitchFamily="34" charset="0"/>
              </a:rPr>
              <a:t>* Studio </a:t>
            </a:r>
            <a:r>
              <a:rPr lang="it-IT" sz="1600" dirty="0" err="1">
                <a:solidFill>
                  <a:schemeClr val="bg1"/>
                </a:solidFill>
                <a:latin typeface="Verdana" panose="020B0604030504040204" pitchFamily="34" charset="0"/>
                <a:ea typeface="Verdana" panose="020B0604030504040204" pitchFamily="34" charset="0"/>
              </a:rPr>
              <a:t>veer</a:t>
            </a:r>
            <a:r>
              <a:rPr lang="it-IT" sz="1600" dirty="0">
                <a:solidFill>
                  <a:schemeClr val="bg1"/>
                </a:solidFill>
                <a:latin typeface="Verdana" panose="020B0604030504040204" pitchFamily="34" charset="0"/>
                <a:ea typeface="Verdana" panose="020B0604030504040204" pitchFamily="34" charset="0"/>
              </a:rPr>
              <a:t> off</a:t>
            </a:r>
          </a:p>
          <a:p>
            <a:r>
              <a:rPr lang="it-IT" sz="1600" dirty="0">
                <a:solidFill>
                  <a:schemeClr val="bg1"/>
                </a:solidFill>
                <a:latin typeface="Verdana" panose="020B0604030504040204" pitchFamily="34" charset="0"/>
                <a:ea typeface="Verdana" panose="020B0604030504040204" pitchFamily="34" charset="0"/>
              </a:rPr>
              <a:t>* Verifica aeronautica</a:t>
            </a:r>
          </a:p>
          <a:p>
            <a:r>
              <a:rPr lang="it-IT" sz="1600" dirty="0">
                <a:solidFill>
                  <a:schemeClr val="bg1"/>
                </a:solidFill>
                <a:latin typeface="Verdana" panose="020B0604030504040204" pitchFamily="34" charset="0"/>
                <a:ea typeface="Verdana" panose="020B0604030504040204" pitchFamily="34" charset="0"/>
              </a:rPr>
              <a:t>* Piano Economico Finanziario</a:t>
            </a:r>
          </a:p>
          <a:p>
            <a:r>
              <a:rPr lang="it-IT" sz="1600" dirty="0">
                <a:solidFill>
                  <a:schemeClr val="bg1"/>
                </a:solidFill>
                <a:latin typeface="Verdana" panose="020B0604030504040204" pitchFamily="34" charset="0"/>
                <a:ea typeface="Verdana" panose="020B0604030504040204" pitchFamily="34" charset="0"/>
              </a:rPr>
              <a:t>* Studio di incidenza ambientale - </a:t>
            </a:r>
            <a:r>
              <a:rPr lang="it-IT" sz="1400" dirty="0">
                <a:solidFill>
                  <a:schemeClr val="bg1"/>
                </a:solidFill>
                <a:latin typeface="Verdana" panose="020B0604030504040204" pitchFamily="34" charset="0"/>
                <a:ea typeface="Verdana" panose="020B0604030504040204" pitchFamily="34" charset="0"/>
              </a:rPr>
              <a:t>Relazione</a:t>
            </a:r>
          </a:p>
          <a:p>
            <a:r>
              <a:rPr lang="it-IT" sz="1600" dirty="0">
                <a:solidFill>
                  <a:schemeClr val="bg1"/>
                </a:solidFill>
                <a:latin typeface="Verdana" panose="020B0604030504040204" pitchFamily="34" charset="0"/>
                <a:ea typeface="Verdana" panose="020B0604030504040204" pitchFamily="34" charset="0"/>
              </a:rPr>
              <a:t>* Studio di impatto ambientale - </a:t>
            </a:r>
            <a:r>
              <a:rPr lang="it-IT" sz="1400" dirty="0">
                <a:solidFill>
                  <a:schemeClr val="bg1"/>
                </a:solidFill>
                <a:latin typeface="Verdana" panose="020B0604030504040204" pitchFamily="34" charset="0"/>
                <a:ea typeface="Verdana" panose="020B0604030504040204" pitchFamily="34" charset="0"/>
              </a:rPr>
              <a:t>Piano di monitoraggio ambientale</a:t>
            </a:r>
          </a:p>
          <a:p>
            <a:r>
              <a:rPr lang="it-IT" sz="1600" dirty="0">
                <a:solidFill>
                  <a:schemeClr val="bg1"/>
                </a:solidFill>
                <a:latin typeface="Verdana" panose="020B0604030504040204" pitchFamily="34" charset="0"/>
                <a:ea typeface="Verdana" panose="020B0604030504040204" pitchFamily="34" charset="0"/>
              </a:rPr>
              <a:t>* Sintesi non tecnica</a:t>
            </a:r>
          </a:p>
          <a:p>
            <a:r>
              <a:rPr lang="it-IT" sz="1600" dirty="0">
                <a:solidFill>
                  <a:schemeClr val="bg1"/>
                </a:solidFill>
                <a:latin typeface="Verdana" panose="020B0604030504040204" pitchFamily="34" charset="0"/>
                <a:ea typeface="Verdana" panose="020B0604030504040204" pitchFamily="34" charset="0"/>
              </a:rPr>
              <a:t>* Relazione Paesaggistica - </a:t>
            </a:r>
            <a:r>
              <a:rPr lang="it-IT" sz="1400" dirty="0">
                <a:solidFill>
                  <a:schemeClr val="bg1"/>
                </a:solidFill>
                <a:latin typeface="Verdana" panose="020B0604030504040204" pitchFamily="34" charset="0"/>
                <a:ea typeface="Verdana" panose="020B0604030504040204" pitchFamily="34" charset="0"/>
              </a:rPr>
              <a:t>Allegato Rel.Pae.01- Album </a:t>
            </a:r>
            <a:r>
              <a:rPr lang="it-IT" sz="1400" dirty="0" err="1">
                <a:solidFill>
                  <a:schemeClr val="bg1"/>
                </a:solidFill>
                <a:latin typeface="Verdana" panose="020B0604030504040204" pitchFamily="34" charset="0"/>
                <a:ea typeface="Verdana" panose="020B0604030504040204" pitchFamily="34" charset="0"/>
              </a:rPr>
              <a:t>fotoinserimenti</a:t>
            </a:r>
            <a:endParaRPr lang="it-IT" sz="1400" dirty="0">
              <a:solidFill>
                <a:schemeClr val="bg1"/>
              </a:solidFill>
              <a:latin typeface="Verdana" panose="020B0604030504040204" pitchFamily="34" charset="0"/>
              <a:ea typeface="Verdana" panose="020B0604030504040204" pitchFamily="34" charset="0"/>
            </a:endParaRPr>
          </a:p>
          <a:p>
            <a:r>
              <a:rPr lang="it-IT" sz="1600" dirty="0">
                <a:solidFill>
                  <a:schemeClr val="bg1"/>
                </a:solidFill>
                <a:latin typeface="Verdana" panose="020B0604030504040204" pitchFamily="34" charset="0"/>
                <a:ea typeface="Verdana" panose="020B0604030504040204" pitchFamily="34" charset="0"/>
              </a:rPr>
              <a:t>* Relazione Paesaggistica </a:t>
            </a:r>
            <a:r>
              <a:rPr lang="it-IT" sz="1400" dirty="0">
                <a:solidFill>
                  <a:schemeClr val="bg1"/>
                </a:solidFill>
                <a:latin typeface="Verdana" panose="020B0604030504040204" pitchFamily="34" charset="0"/>
                <a:ea typeface="Verdana" panose="020B0604030504040204" pitchFamily="34" charset="0"/>
              </a:rPr>
              <a:t>- Relazione</a:t>
            </a:r>
          </a:p>
          <a:p>
            <a:r>
              <a:rPr lang="it-IT" sz="1600" dirty="0">
                <a:solidFill>
                  <a:schemeClr val="bg1"/>
                </a:solidFill>
                <a:latin typeface="Verdana" panose="020B0604030504040204" pitchFamily="34" charset="0"/>
                <a:ea typeface="Verdana" panose="020B0604030504040204" pitchFamily="34" charset="0"/>
              </a:rPr>
              <a:t>* Piano di utilizzo delle terre ai sensi del DPR 120/17</a:t>
            </a:r>
          </a:p>
        </p:txBody>
      </p:sp>
    </p:spTree>
    <p:extLst>
      <p:ext uri="{BB962C8B-B14F-4D97-AF65-F5344CB8AC3E}">
        <p14:creationId xmlns:p14="http://schemas.microsoft.com/office/powerpoint/2010/main" val="2053774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3905" y="1384797"/>
            <a:ext cx="4427984" cy="5709255"/>
          </a:xfrm>
          <a:prstGeom prst="rect">
            <a:avLst/>
          </a:prstGeom>
          <a:noFill/>
        </p:spPr>
        <p:txBody>
          <a:bodyPr wrap="square" numCol="1" rtlCol="0">
            <a:spAutoFit/>
          </a:bodyPr>
          <a:lstStyle/>
          <a:p>
            <a:r>
              <a:rPr lang="it-IT" sz="1400" b="1" dirty="0" smtClean="0">
                <a:solidFill>
                  <a:schemeClr val="bg1"/>
                </a:solidFill>
                <a:latin typeface="Verdana" panose="020B0604030504040204" pitchFamily="34" charset="0"/>
                <a:ea typeface="Verdana" panose="020B0604030504040204" pitchFamily="34" charset="0"/>
              </a:rPr>
              <a:t>Mappe tematiche:</a:t>
            </a:r>
            <a:r>
              <a:rPr lang="it-IT" sz="1200" b="1" dirty="0" smtClean="0">
                <a:solidFill>
                  <a:schemeClr val="bg1"/>
                </a:solidFill>
                <a:latin typeface="Verdana" panose="020B0604030504040204" pitchFamily="34" charset="0"/>
                <a:ea typeface="Verdana" panose="020B0604030504040204" pitchFamily="34" charset="0"/>
              </a:rPr>
              <a:t/>
            </a:r>
            <a:br>
              <a:rPr lang="it-IT" sz="1200" b="1" dirty="0" smtClean="0">
                <a:solidFill>
                  <a:schemeClr val="bg1"/>
                </a:solidFill>
                <a:latin typeface="Verdana" panose="020B0604030504040204" pitchFamily="34" charset="0"/>
                <a:ea typeface="Verdana" panose="020B0604030504040204" pitchFamily="34" charset="0"/>
              </a:rPr>
            </a:br>
            <a:endParaRPr lang="it-IT" sz="1200" b="1" dirty="0" smtClean="0">
              <a:solidFill>
                <a:schemeClr val="bg1"/>
              </a:solidFill>
              <a:latin typeface="Verdana" panose="020B0604030504040204" pitchFamily="34" charset="0"/>
              <a:ea typeface="Verdana" panose="020B0604030504040204" pitchFamily="34" charset="0"/>
            </a:endParaRPr>
          </a:p>
          <a:p>
            <a:pPr algn="just"/>
            <a:r>
              <a:rPr lang="it-IT" sz="1100" dirty="0">
                <a:solidFill>
                  <a:schemeClr val="bg1"/>
                </a:solidFill>
                <a:latin typeface="Verdana" panose="020B0604030504040204" pitchFamily="34" charset="0"/>
                <a:ea typeface="Verdana" panose="020B0604030504040204" pitchFamily="34" charset="0"/>
              </a:rPr>
              <a:t>* Inquadramento dell'aeroporto</a:t>
            </a:r>
          </a:p>
          <a:p>
            <a:pPr algn="just"/>
            <a:r>
              <a:rPr lang="it-IT" sz="1100" dirty="0">
                <a:solidFill>
                  <a:schemeClr val="bg1"/>
                </a:solidFill>
                <a:latin typeface="Verdana" panose="020B0604030504040204" pitchFamily="34" charset="0"/>
                <a:ea typeface="Verdana" panose="020B0604030504040204" pitchFamily="34" charset="0"/>
              </a:rPr>
              <a:t>* Stato attuale: rete raccolta e trattamento acque meteoriche</a:t>
            </a:r>
          </a:p>
          <a:p>
            <a:pPr algn="just"/>
            <a:r>
              <a:rPr lang="it-IT" sz="1100" dirty="0">
                <a:solidFill>
                  <a:schemeClr val="bg1"/>
                </a:solidFill>
                <a:latin typeface="Verdana" panose="020B0604030504040204" pitchFamily="34" charset="0"/>
                <a:ea typeface="Verdana" panose="020B0604030504040204" pitchFamily="34" charset="0"/>
              </a:rPr>
              <a:t>* Stato attuale: modello gestionale di raccolta e trattamento delle acque meteoriche</a:t>
            </a:r>
          </a:p>
          <a:p>
            <a:pPr algn="just"/>
            <a:r>
              <a:rPr lang="it-IT" sz="1100" dirty="0">
                <a:solidFill>
                  <a:schemeClr val="bg1"/>
                </a:solidFill>
                <a:latin typeface="Verdana" panose="020B0604030504040204" pitchFamily="34" charset="0"/>
                <a:ea typeface="Verdana" panose="020B0604030504040204" pitchFamily="34" charset="0"/>
              </a:rPr>
              <a:t>* Piano di Sviluppo Aeroportuale: layout infrastrutturale dell'aeroporto - stato di fatto</a:t>
            </a:r>
          </a:p>
          <a:p>
            <a:pPr algn="just"/>
            <a:r>
              <a:rPr lang="it-IT" sz="1100" dirty="0" smtClean="0">
                <a:solidFill>
                  <a:schemeClr val="bg1"/>
                </a:solidFill>
                <a:latin typeface="Verdana" panose="020B0604030504040204" pitchFamily="34" charset="0"/>
                <a:ea typeface="Verdana" panose="020B0604030504040204" pitchFamily="34" charset="0"/>
              </a:rPr>
              <a:t>* Stato </a:t>
            </a:r>
            <a:r>
              <a:rPr lang="it-IT" sz="1100" dirty="0">
                <a:solidFill>
                  <a:schemeClr val="bg1"/>
                </a:solidFill>
                <a:latin typeface="Verdana" panose="020B0604030504040204" pitchFamily="34" charset="0"/>
                <a:ea typeface="Verdana" panose="020B0604030504040204" pitchFamily="34" charset="0"/>
              </a:rPr>
              <a:t>di progetto: rete raccolta e trattamento acque meteoriche</a:t>
            </a:r>
          </a:p>
          <a:p>
            <a:pPr algn="just"/>
            <a:r>
              <a:rPr lang="it-IT" sz="1100" dirty="0">
                <a:solidFill>
                  <a:schemeClr val="bg1"/>
                </a:solidFill>
                <a:latin typeface="Verdana" panose="020B0604030504040204" pitchFamily="34" charset="0"/>
                <a:ea typeface="Verdana" panose="020B0604030504040204" pitchFamily="34" charset="0"/>
              </a:rPr>
              <a:t>* Stato di progetto: modello gestionale di raccolta e trattamento delle acque meteoriche</a:t>
            </a:r>
          </a:p>
          <a:p>
            <a:pPr algn="just"/>
            <a:r>
              <a:rPr lang="it-IT" sz="1100" dirty="0">
                <a:solidFill>
                  <a:schemeClr val="bg1"/>
                </a:solidFill>
                <a:latin typeface="Verdana" panose="020B0604030504040204" pitchFamily="34" charset="0"/>
                <a:ea typeface="Verdana" panose="020B0604030504040204" pitchFamily="34" charset="0"/>
              </a:rPr>
              <a:t>* Piano di Sviluppo Aeroportuale: layout infrastrutturale dell'aeroporto - stato di progetto</a:t>
            </a:r>
          </a:p>
          <a:p>
            <a:pPr algn="just"/>
            <a:r>
              <a:rPr lang="it-IT" sz="1100" dirty="0">
                <a:solidFill>
                  <a:schemeClr val="bg1"/>
                </a:solidFill>
                <a:latin typeface="Verdana" panose="020B0604030504040204" pitchFamily="34" charset="0"/>
                <a:ea typeface="Verdana" panose="020B0604030504040204" pitchFamily="34" charset="0"/>
              </a:rPr>
              <a:t>* Piano di Sviluppo Aeroportuale: Schematizzazione </a:t>
            </a:r>
            <a:r>
              <a:rPr lang="it-IT" sz="1000" dirty="0">
                <a:solidFill>
                  <a:schemeClr val="bg1"/>
                </a:solidFill>
                <a:latin typeface="Verdana" panose="020B0604030504040204" pitchFamily="34" charset="0"/>
                <a:ea typeface="Verdana" panose="020B0604030504040204" pitchFamily="34" charset="0"/>
              </a:rPr>
              <a:t>delle</a:t>
            </a:r>
            <a:r>
              <a:rPr lang="it-IT" sz="1100" dirty="0">
                <a:solidFill>
                  <a:schemeClr val="bg1"/>
                </a:solidFill>
                <a:latin typeface="Verdana" panose="020B0604030504040204" pitchFamily="34" charset="0"/>
                <a:ea typeface="Verdana" panose="020B0604030504040204" pitchFamily="34" charset="0"/>
              </a:rPr>
              <a:t> opere e degli interventi in progetto</a:t>
            </a:r>
          </a:p>
          <a:p>
            <a:pPr algn="just"/>
            <a:r>
              <a:rPr lang="it-IT" sz="1100" dirty="0">
                <a:solidFill>
                  <a:schemeClr val="bg1"/>
                </a:solidFill>
                <a:latin typeface="Verdana" panose="020B0604030504040204" pitchFamily="34" charset="0"/>
                <a:ea typeface="Verdana" panose="020B0604030504040204" pitchFamily="34" charset="0"/>
              </a:rPr>
              <a:t>* Piano Strutturale Comunale del Comune di Parma</a:t>
            </a:r>
          </a:p>
          <a:p>
            <a:pPr algn="just"/>
            <a:r>
              <a:rPr lang="it-IT" sz="1100" dirty="0" smtClean="0">
                <a:solidFill>
                  <a:schemeClr val="bg1"/>
                </a:solidFill>
                <a:latin typeface="Verdana" panose="020B0604030504040204" pitchFamily="34" charset="0"/>
                <a:ea typeface="Verdana" panose="020B0604030504040204" pitchFamily="34" charset="0"/>
              </a:rPr>
              <a:t>* Carta </a:t>
            </a:r>
            <a:r>
              <a:rPr lang="it-IT" sz="1100" dirty="0">
                <a:solidFill>
                  <a:schemeClr val="bg1"/>
                </a:solidFill>
                <a:latin typeface="Verdana" panose="020B0604030504040204" pitchFamily="34" charset="0"/>
                <a:ea typeface="Verdana" panose="020B0604030504040204" pitchFamily="34" charset="0"/>
              </a:rPr>
              <a:t>dei vincoli e delle </a:t>
            </a:r>
            <a:r>
              <a:rPr lang="it-IT" sz="1100" dirty="0" smtClean="0">
                <a:solidFill>
                  <a:schemeClr val="bg1"/>
                </a:solidFill>
                <a:latin typeface="Verdana" panose="020B0604030504040204" pitchFamily="34" charset="0"/>
                <a:ea typeface="Verdana" panose="020B0604030504040204" pitchFamily="34" charset="0"/>
              </a:rPr>
              <a:t>tutele</a:t>
            </a:r>
          </a:p>
          <a:p>
            <a:pPr algn="just"/>
            <a:r>
              <a:rPr lang="it-IT" sz="1100" dirty="0">
                <a:solidFill>
                  <a:schemeClr val="bg1"/>
                </a:solidFill>
                <a:latin typeface="Verdana" panose="020B0604030504040204" pitchFamily="34" charset="0"/>
                <a:ea typeface="Verdana" panose="020B0604030504040204" pitchFamily="34" charset="0"/>
              </a:rPr>
              <a:t>* Carta delle </a:t>
            </a:r>
            <a:r>
              <a:rPr lang="it-IT" sz="1100" dirty="0" err="1">
                <a:solidFill>
                  <a:schemeClr val="bg1"/>
                </a:solidFill>
                <a:latin typeface="Verdana" panose="020B0604030504040204" pitchFamily="34" charset="0"/>
                <a:ea typeface="Verdana" panose="020B0604030504040204" pitchFamily="34" charset="0"/>
              </a:rPr>
              <a:t>isoconcentrazioni</a:t>
            </a:r>
            <a:r>
              <a:rPr lang="it-IT" sz="1100" dirty="0">
                <a:solidFill>
                  <a:schemeClr val="bg1"/>
                </a:solidFill>
                <a:latin typeface="Verdana" panose="020B0604030504040204" pitchFamily="34" charset="0"/>
                <a:ea typeface="Verdana" panose="020B0604030504040204" pitchFamily="34" charset="0"/>
              </a:rPr>
              <a:t> - Scenario attuale</a:t>
            </a:r>
          </a:p>
          <a:p>
            <a:pPr algn="just"/>
            <a:r>
              <a:rPr lang="it-IT" sz="1100" dirty="0">
                <a:solidFill>
                  <a:schemeClr val="bg1"/>
                </a:solidFill>
                <a:latin typeface="Verdana" panose="020B0604030504040204" pitchFamily="34" charset="0"/>
                <a:ea typeface="Verdana" panose="020B0604030504040204" pitchFamily="34" charset="0"/>
              </a:rPr>
              <a:t>* Carta delle </a:t>
            </a:r>
            <a:r>
              <a:rPr lang="it-IT" sz="1100" dirty="0" err="1">
                <a:solidFill>
                  <a:schemeClr val="bg1"/>
                </a:solidFill>
                <a:latin typeface="Verdana" panose="020B0604030504040204" pitchFamily="34" charset="0"/>
                <a:ea typeface="Verdana" panose="020B0604030504040204" pitchFamily="34" charset="0"/>
              </a:rPr>
              <a:t>isoconcentrazioni</a:t>
            </a:r>
            <a:r>
              <a:rPr lang="it-IT" sz="1100" dirty="0">
                <a:solidFill>
                  <a:schemeClr val="bg1"/>
                </a:solidFill>
                <a:latin typeface="Verdana" panose="020B0604030504040204" pitchFamily="34" charset="0"/>
                <a:ea typeface="Verdana" panose="020B0604030504040204" pitchFamily="34" charset="0"/>
              </a:rPr>
              <a:t> - Scenario di progetto</a:t>
            </a:r>
          </a:p>
          <a:p>
            <a:pPr algn="just"/>
            <a:r>
              <a:rPr lang="it-IT" sz="1100" dirty="0">
                <a:solidFill>
                  <a:schemeClr val="bg1"/>
                </a:solidFill>
                <a:latin typeface="Verdana" panose="020B0604030504040204" pitchFamily="34" charset="0"/>
                <a:ea typeface="Verdana" panose="020B0604030504040204" pitchFamily="34" charset="0"/>
              </a:rPr>
              <a:t>* Carta geologica con elementi di geomorfologia</a:t>
            </a:r>
          </a:p>
          <a:p>
            <a:pPr algn="just"/>
            <a:r>
              <a:rPr lang="it-IT" sz="1100" dirty="0">
                <a:solidFill>
                  <a:schemeClr val="bg1"/>
                </a:solidFill>
                <a:latin typeface="Verdana" panose="020B0604030504040204" pitchFamily="34" charset="0"/>
                <a:ea typeface="Verdana" panose="020B0604030504040204" pitchFamily="34" charset="0"/>
              </a:rPr>
              <a:t>* Carta dell'uso suolo</a:t>
            </a:r>
          </a:p>
          <a:p>
            <a:pPr algn="just"/>
            <a:r>
              <a:rPr lang="it-IT" sz="1100" dirty="0">
                <a:solidFill>
                  <a:schemeClr val="bg1"/>
                </a:solidFill>
                <a:latin typeface="Verdana" panose="020B0604030504040204" pitchFamily="34" charset="0"/>
                <a:ea typeface="Verdana" panose="020B0604030504040204" pitchFamily="34" charset="0"/>
              </a:rPr>
              <a:t>* Carta del reticolo idrografico e dei ricettori acque</a:t>
            </a:r>
          </a:p>
          <a:p>
            <a:pPr algn="just"/>
            <a:r>
              <a:rPr lang="it-IT" sz="1100" dirty="0">
                <a:solidFill>
                  <a:schemeClr val="bg1"/>
                </a:solidFill>
                <a:latin typeface="Verdana" panose="020B0604030504040204" pitchFamily="34" charset="0"/>
                <a:ea typeface="Verdana" panose="020B0604030504040204" pitchFamily="34" charset="0"/>
              </a:rPr>
              <a:t>* Carta dell'ambiente idrico sotterraneo</a:t>
            </a:r>
          </a:p>
          <a:p>
            <a:pPr algn="just"/>
            <a:r>
              <a:rPr lang="it-IT" sz="1100" dirty="0">
                <a:solidFill>
                  <a:schemeClr val="bg1"/>
                </a:solidFill>
                <a:latin typeface="Verdana" panose="020B0604030504040204" pitchFamily="34" charset="0"/>
                <a:ea typeface="Verdana" panose="020B0604030504040204" pitchFamily="34" charset="0"/>
              </a:rPr>
              <a:t>* Carta della pericolosità idraulica</a:t>
            </a:r>
          </a:p>
          <a:p>
            <a:pPr algn="just"/>
            <a:r>
              <a:rPr lang="it-IT" sz="1100" dirty="0">
                <a:solidFill>
                  <a:schemeClr val="bg1"/>
                </a:solidFill>
                <a:latin typeface="Verdana" panose="020B0604030504040204" pitchFamily="34" charset="0"/>
                <a:ea typeface="Verdana" panose="020B0604030504040204" pitchFamily="34" charset="0"/>
              </a:rPr>
              <a:t>* Carta dell'uso suolo ad orientamento vegetazionale</a:t>
            </a:r>
          </a:p>
          <a:p>
            <a:pPr algn="just"/>
            <a:r>
              <a:rPr lang="it-IT" sz="1100" dirty="0">
                <a:solidFill>
                  <a:schemeClr val="bg1"/>
                </a:solidFill>
                <a:latin typeface="Verdana" panose="020B0604030504040204" pitchFamily="34" charset="0"/>
                <a:ea typeface="Verdana" panose="020B0604030504040204" pitchFamily="34" charset="0"/>
              </a:rPr>
              <a:t>* Carta della rete ecologica provinciale</a:t>
            </a:r>
          </a:p>
          <a:p>
            <a:pPr algn="just"/>
            <a:r>
              <a:rPr lang="it-IT" sz="1100" dirty="0">
                <a:solidFill>
                  <a:schemeClr val="bg1"/>
                </a:solidFill>
                <a:latin typeface="Verdana" panose="020B0604030504040204" pitchFamily="34" charset="0"/>
                <a:ea typeface="Verdana" panose="020B0604030504040204" pitchFamily="34" charset="0"/>
              </a:rPr>
              <a:t>* Carta della zonizzazione acustica comunale del Comune di Parma</a:t>
            </a:r>
          </a:p>
          <a:p>
            <a:pPr algn="just"/>
            <a:r>
              <a:rPr lang="it-IT" sz="1100" dirty="0">
                <a:solidFill>
                  <a:schemeClr val="bg1"/>
                </a:solidFill>
                <a:latin typeface="Verdana" panose="020B0604030504040204" pitchFamily="34" charset="0"/>
                <a:ea typeface="Verdana" panose="020B0604030504040204" pitchFamily="34" charset="0"/>
              </a:rPr>
              <a:t>* Carta del rumore aeronautico - Scenario attuale e di progetto</a:t>
            </a:r>
          </a:p>
          <a:p>
            <a:pPr algn="just"/>
            <a:endParaRPr lang="it-IT" sz="1100" dirty="0">
              <a:solidFill>
                <a:schemeClr val="bg1"/>
              </a:solidFill>
              <a:latin typeface="Verdana" panose="020B0604030504040204" pitchFamily="34" charset="0"/>
              <a:ea typeface="Verdana" panose="020B0604030504040204" pitchFamily="34" charset="0"/>
            </a:endParaRPr>
          </a:p>
        </p:txBody>
      </p:sp>
      <p:sp>
        <p:nvSpPr>
          <p:cNvPr id="5" name="CasellaDiTesto 4"/>
          <p:cNvSpPr txBox="1"/>
          <p:nvPr/>
        </p:nvSpPr>
        <p:spPr>
          <a:xfrm>
            <a:off x="0" y="19650"/>
            <a:ext cx="9144000" cy="892552"/>
          </a:xfrm>
          <a:prstGeom prst="rect">
            <a:avLst/>
          </a:prstGeom>
          <a:noFill/>
        </p:spPr>
        <p:txBody>
          <a:bodyPr wrap="square" rtlCol="0">
            <a:spAutoFit/>
          </a:bodyPr>
          <a:lstStyle/>
          <a:p>
            <a:pPr algn="ctr"/>
            <a:r>
              <a:rPr lang="it-IT" sz="2000" b="1" dirty="0" smtClean="0">
                <a:solidFill>
                  <a:schemeClr val="bg1"/>
                </a:solidFill>
                <a:latin typeface="Verdana" pitchFamily="34" charset="0"/>
                <a:ea typeface="Verdana" pitchFamily="34" charset="0"/>
                <a:cs typeface="Verdana" pitchFamily="34" charset="0"/>
              </a:rPr>
              <a:t>VALUTAZIONE DI IMPATTO AMBIENTALE (VIA) </a:t>
            </a:r>
          </a:p>
          <a:p>
            <a:pPr algn="ctr"/>
            <a:endParaRPr lang="it-IT" sz="1600" b="1" dirty="0">
              <a:solidFill>
                <a:schemeClr val="bg1"/>
              </a:solidFill>
              <a:latin typeface="Verdana" pitchFamily="34" charset="0"/>
              <a:ea typeface="Verdana" pitchFamily="34" charset="0"/>
              <a:cs typeface="Verdana" pitchFamily="34" charset="0"/>
            </a:endParaRPr>
          </a:p>
          <a:p>
            <a:pPr algn="ctr"/>
            <a:r>
              <a:rPr lang="it-IT" sz="1600" b="1" dirty="0" smtClean="0">
                <a:solidFill>
                  <a:schemeClr val="bg1"/>
                </a:solidFill>
                <a:latin typeface="Verdana" pitchFamily="34" charset="0"/>
                <a:ea typeface="Verdana" pitchFamily="34" charset="0"/>
                <a:cs typeface="Verdana" pitchFamily="34" charset="0"/>
              </a:rPr>
              <a:t>Numero documenti: </a:t>
            </a:r>
            <a:r>
              <a:rPr lang="it-IT" sz="1600" b="1" u="sng" dirty="0" smtClean="0">
                <a:solidFill>
                  <a:schemeClr val="bg1"/>
                </a:solidFill>
                <a:latin typeface="Verdana" pitchFamily="34" charset="0"/>
                <a:ea typeface="Verdana" pitchFamily="34" charset="0"/>
                <a:cs typeface="Verdana" pitchFamily="34" charset="0"/>
              </a:rPr>
              <a:t>46</a:t>
            </a:r>
          </a:p>
        </p:txBody>
      </p:sp>
      <p:sp>
        <p:nvSpPr>
          <p:cNvPr id="6" name="Rettangolo 5"/>
          <p:cNvSpPr/>
          <p:nvPr/>
        </p:nvSpPr>
        <p:spPr>
          <a:xfrm>
            <a:off x="4491848" y="1754604"/>
            <a:ext cx="4572000" cy="5001369"/>
          </a:xfrm>
          <a:prstGeom prst="rect">
            <a:avLst/>
          </a:prstGeom>
        </p:spPr>
        <p:txBody>
          <a:bodyPr>
            <a:spAutoFit/>
          </a:bodyPr>
          <a:lstStyle/>
          <a:p>
            <a:pPr algn="just"/>
            <a:r>
              <a:rPr lang="it-IT" sz="1100" dirty="0">
                <a:solidFill>
                  <a:schemeClr val="bg1"/>
                </a:solidFill>
                <a:latin typeface="Verdana" panose="020B0604030504040204" pitchFamily="34" charset="0"/>
                <a:ea typeface="Verdana" panose="020B0604030504040204" pitchFamily="34" charset="0"/>
              </a:rPr>
              <a:t>* Carta della struttura del paesaggio e del patrimonio storico-culturale</a:t>
            </a:r>
          </a:p>
          <a:p>
            <a:pPr algn="just"/>
            <a:r>
              <a:rPr lang="it-IT" sz="1100" dirty="0" smtClean="0">
                <a:solidFill>
                  <a:schemeClr val="bg1"/>
                </a:solidFill>
                <a:latin typeface="Verdana" panose="020B0604030504040204" pitchFamily="34" charset="0"/>
                <a:ea typeface="Verdana" panose="020B0604030504040204" pitchFamily="34" charset="0"/>
              </a:rPr>
              <a:t>* Carta </a:t>
            </a:r>
            <a:r>
              <a:rPr lang="it-IT" sz="1100" dirty="0">
                <a:solidFill>
                  <a:schemeClr val="bg1"/>
                </a:solidFill>
                <a:latin typeface="Verdana" panose="020B0604030504040204" pitchFamily="34" charset="0"/>
                <a:ea typeface="Verdana" panose="020B0604030504040204" pitchFamily="34" charset="0"/>
              </a:rPr>
              <a:t>degli aspetti </a:t>
            </a:r>
            <a:r>
              <a:rPr lang="it-IT" sz="1100" dirty="0" smtClean="0">
                <a:solidFill>
                  <a:schemeClr val="bg1"/>
                </a:solidFill>
                <a:latin typeface="Verdana" panose="020B0604030504040204" pitchFamily="34" charset="0"/>
                <a:ea typeface="Verdana" panose="020B0604030504040204" pitchFamily="34" charset="0"/>
              </a:rPr>
              <a:t>percettivi</a:t>
            </a:r>
            <a:endParaRPr lang="it-IT" sz="1100" dirty="0">
              <a:solidFill>
                <a:schemeClr val="bg1"/>
              </a:solidFill>
              <a:latin typeface="Verdana" panose="020B0604030504040204" pitchFamily="34" charset="0"/>
              <a:ea typeface="Verdana" panose="020B0604030504040204" pitchFamily="34" charset="0"/>
            </a:endParaRPr>
          </a:p>
          <a:p>
            <a:pPr algn="just"/>
            <a:r>
              <a:rPr lang="it-IT" sz="1100" dirty="0" smtClean="0">
                <a:solidFill>
                  <a:schemeClr val="bg1"/>
                </a:solidFill>
                <a:latin typeface="Verdana" panose="020B0604030504040204" pitchFamily="34" charset="0"/>
                <a:ea typeface="Verdana" panose="020B0604030504040204" pitchFamily="34" charset="0"/>
              </a:rPr>
              <a:t>* </a:t>
            </a:r>
            <a:r>
              <a:rPr lang="it-IT" sz="1100" dirty="0">
                <a:solidFill>
                  <a:schemeClr val="bg1"/>
                </a:solidFill>
                <a:latin typeface="Verdana" panose="020B0604030504040204" pitchFamily="34" charset="0"/>
                <a:ea typeface="Verdana" panose="020B0604030504040204" pitchFamily="34" charset="0"/>
              </a:rPr>
              <a:t>Inquadramento territoriale</a:t>
            </a:r>
          </a:p>
          <a:p>
            <a:pPr algn="just"/>
            <a:r>
              <a:rPr lang="it-IT" sz="1100" dirty="0">
                <a:solidFill>
                  <a:schemeClr val="bg1"/>
                </a:solidFill>
                <a:latin typeface="Verdana" panose="020B0604030504040204" pitchFamily="34" charset="0"/>
                <a:ea typeface="Verdana" panose="020B0604030504040204" pitchFamily="34" charset="0"/>
              </a:rPr>
              <a:t>* Planimetria stato di fatto</a:t>
            </a:r>
          </a:p>
          <a:p>
            <a:pPr algn="just"/>
            <a:r>
              <a:rPr lang="it-IT" sz="1100" dirty="0">
                <a:solidFill>
                  <a:schemeClr val="bg1"/>
                </a:solidFill>
                <a:latin typeface="Verdana" panose="020B0604030504040204" pitchFamily="34" charset="0"/>
                <a:ea typeface="Verdana" panose="020B0604030504040204" pitchFamily="34" charset="0"/>
              </a:rPr>
              <a:t>* Pianificazione futura prevista nel PSC</a:t>
            </a:r>
          </a:p>
          <a:p>
            <a:pPr algn="just"/>
            <a:r>
              <a:rPr lang="it-IT" sz="1100" dirty="0">
                <a:solidFill>
                  <a:schemeClr val="bg1"/>
                </a:solidFill>
                <a:latin typeface="Verdana" panose="020B0604030504040204" pitchFamily="34" charset="0"/>
                <a:ea typeface="Verdana" panose="020B0604030504040204" pitchFamily="34" charset="0"/>
              </a:rPr>
              <a:t>* Analisi delle infrastrutture territoriali</a:t>
            </a:r>
          </a:p>
          <a:p>
            <a:pPr algn="just"/>
            <a:r>
              <a:rPr lang="it-IT" sz="1100" dirty="0">
                <a:solidFill>
                  <a:schemeClr val="bg1"/>
                </a:solidFill>
                <a:latin typeface="Verdana" panose="020B0604030504040204" pitchFamily="34" charset="0"/>
                <a:ea typeface="Verdana" panose="020B0604030504040204" pitchFamily="34" charset="0"/>
              </a:rPr>
              <a:t>* Planimetria stato di progetto</a:t>
            </a:r>
          </a:p>
          <a:p>
            <a:pPr algn="just"/>
            <a:r>
              <a:rPr lang="it-IT" sz="1100" dirty="0">
                <a:solidFill>
                  <a:schemeClr val="bg1"/>
                </a:solidFill>
                <a:latin typeface="Verdana" panose="020B0604030504040204" pitchFamily="34" charset="0"/>
                <a:ea typeface="Verdana" panose="020B0604030504040204" pitchFamily="34" charset="0"/>
              </a:rPr>
              <a:t>* Indicazione delle destinazioni d'uso</a:t>
            </a:r>
          </a:p>
          <a:p>
            <a:pPr algn="just"/>
            <a:r>
              <a:rPr lang="it-IT" sz="1100" dirty="0">
                <a:solidFill>
                  <a:schemeClr val="bg1"/>
                </a:solidFill>
                <a:latin typeface="Verdana" panose="020B0604030504040204" pitchFamily="34" charset="0"/>
                <a:ea typeface="Verdana" panose="020B0604030504040204" pitchFamily="34" charset="0"/>
              </a:rPr>
              <a:t>* Aree da acquisire</a:t>
            </a:r>
          </a:p>
          <a:p>
            <a:pPr algn="just"/>
            <a:r>
              <a:rPr lang="it-IT" sz="1100" dirty="0">
                <a:solidFill>
                  <a:schemeClr val="bg1"/>
                </a:solidFill>
                <a:latin typeface="Verdana" panose="020B0604030504040204" pitchFamily="34" charset="0"/>
                <a:ea typeface="Verdana" panose="020B0604030504040204" pitchFamily="34" charset="0"/>
              </a:rPr>
              <a:t>* Superfici di limitazione ostacoli</a:t>
            </a:r>
          </a:p>
          <a:p>
            <a:pPr algn="just"/>
            <a:r>
              <a:rPr lang="it-IT" sz="1100" dirty="0">
                <a:solidFill>
                  <a:schemeClr val="bg1"/>
                </a:solidFill>
                <a:latin typeface="Verdana" panose="020B0604030504040204" pitchFamily="34" charset="0"/>
                <a:ea typeface="Verdana" panose="020B0604030504040204" pitchFamily="34" charset="0"/>
              </a:rPr>
              <a:t>* Verifica aeronautica </a:t>
            </a:r>
            <a:r>
              <a:rPr lang="it-IT" sz="1100" dirty="0" err="1">
                <a:solidFill>
                  <a:schemeClr val="bg1"/>
                </a:solidFill>
                <a:latin typeface="Verdana" panose="020B0604030504040204" pitchFamily="34" charset="0"/>
                <a:ea typeface="Verdana" panose="020B0604030504040204" pitchFamily="34" charset="0"/>
              </a:rPr>
              <a:t>Apron</a:t>
            </a:r>
            <a:r>
              <a:rPr lang="it-IT" sz="1100" dirty="0">
                <a:solidFill>
                  <a:schemeClr val="bg1"/>
                </a:solidFill>
                <a:latin typeface="Verdana" panose="020B0604030504040204" pitchFamily="34" charset="0"/>
                <a:ea typeface="Verdana" panose="020B0604030504040204" pitchFamily="34" charset="0"/>
              </a:rPr>
              <a:t> 400</a:t>
            </a:r>
          </a:p>
          <a:p>
            <a:pPr algn="just"/>
            <a:r>
              <a:rPr lang="it-IT" sz="1100" dirty="0">
                <a:solidFill>
                  <a:schemeClr val="bg1"/>
                </a:solidFill>
                <a:latin typeface="Verdana" panose="020B0604030504040204" pitchFamily="34" charset="0"/>
                <a:ea typeface="Verdana" panose="020B0604030504040204" pitchFamily="34" charset="0"/>
              </a:rPr>
              <a:t>* Verifica aeronautica </a:t>
            </a:r>
            <a:r>
              <a:rPr lang="it-IT" sz="1100" dirty="0" err="1">
                <a:solidFill>
                  <a:schemeClr val="bg1"/>
                </a:solidFill>
                <a:latin typeface="Verdana" panose="020B0604030504040204" pitchFamily="34" charset="0"/>
                <a:ea typeface="Verdana" panose="020B0604030504040204" pitchFamily="34" charset="0"/>
              </a:rPr>
              <a:t>Apron</a:t>
            </a:r>
            <a:r>
              <a:rPr lang="it-IT" sz="1100" dirty="0">
                <a:solidFill>
                  <a:schemeClr val="bg1"/>
                </a:solidFill>
                <a:latin typeface="Verdana" panose="020B0604030504040204" pitchFamily="34" charset="0"/>
                <a:ea typeface="Verdana" panose="020B0604030504040204" pitchFamily="34" charset="0"/>
              </a:rPr>
              <a:t> 400</a:t>
            </a:r>
          </a:p>
          <a:p>
            <a:pPr algn="just"/>
            <a:r>
              <a:rPr lang="it-IT" sz="1100" dirty="0">
                <a:solidFill>
                  <a:schemeClr val="bg1"/>
                </a:solidFill>
                <a:latin typeface="Verdana" panose="020B0604030504040204" pitchFamily="34" charset="0"/>
                <a:ea typeface="Verdana" panose="020B0604030504040204" pitchFamily="34" charset="0"/>
              </a:rPr>
              <a:t>* Piano di rischio aeroportuale</a:t>
            </a:r>
          </a:p>
          <a:p>
            <a:pPr algn="just"/>
            <a:r>
              <a:rPr lang="it-IT" sz="1100" dirty="0">
                <a:solidFill>
                  <a:schemeClr val="bg1"/>
                </a:solidFill>
                <a:latin typeface="Verdana" panose="020B0604030504040204" pitchFamily="34" charset="0"/>
                <a:ea typeface="Verdana" panose="020B0604030504040204" pitchFamily="34" charset="0"/>
              </a:rPr>
              <a:t>* </a:t>
            </a:r>
            <a:r>
              <a:rPr lang="it-IT" sz="1100" dirty="0" err="1">
                <a:solidFill>
                  <a:schemeClr val="bg1"/>
                </a:solidFill>
                <a:latin typeface="Verdana" panose="020B0604030504040204" pitchFamily="34" charset="0"/>
                <a:ea typeface="Verdana" panose="020B0604030504040204" pitchFamily="34" charset="0"/>
              </a:rPr>
              <a:t>Sottoservizi</a:t>
            </a:r>
            <a:r>
              <a:rPr lang="it-IT" sz="1100" dirty="0">
                <a:solidFill>
                  <a:schemeClr val="bg1"/>
                </a:solidFill>
                <a:latin typeface="Verdana" panose="020B0604030504040204" pitchFamily="34" charset="0"/>
                <a:ea typeface="Verdana" panose="020B0604030504040204" pitchFamily="34" charset="0"/>
              </a:rPr>
              <a:t> e reti di distribuzione - Stato di fatto</a:t>
            </a:r>
          </a:p>
          <a:p>
            <a:pPr algn="just"/>
            <a:r>
              <a:rPr lang="it-IT" sz="1100" dirty="0">
                <a:solidFill>
                  <a:schemeClr val="bg1"/>
                </a:solidFill>
                <a:latin typeface="Verdana" panose="020B0604030504040204" pitchFamily="34" charset="0"/>
                <a:ea typeface="Verdana" panose="020B0604030504040204" pitchFamily="34" charset="0"/>
              </a:rPr>
              <a:t>* </a:t>
            </a:r>
            <a:r>
              <a:rPr lang="it-IT" sz="1100" dirty="0" err="1">
                <a:solidFill>
                  <a:schemeClr val="bg1"/>
                </a:solidFill>
                <a:latin typeface="Verdana" panose="020B0604030504040204" pitchFamily="34" charset="0"/>
                <a:ea typeface="Verdana" panose="020B0604030504040204" pitchFamily="34" charset="0"/>
              </a:rPr>
              <a:t>Sottoservizi</a:t>
            </a:r>
            <a:r>
              <a:rPr lang="it-IT" sz="1100" dirty="0">
                <a:solidFill>
                  <a:schemeClr val="bg1"/>
                </a:solidFill>
                <a:latin typeface="Verdana" panose="020B0604030504040204" pitchFamily="34" charset="0"/>
                <a:ea typeface="Verdana" panose="020B0604030504040204" pitchFamily="34" charset="0"/>
              </a:rPr>
              <a:t> e reti di distribuzione - Stato di progetto</a:t>
            </a:r>
          </a:p>
          <a:p>
            <a:pPr algn="just"/>
            <a:r>
              <a:rPr lang="it-IT" sz="1100" dirty="0">
                <a:solidFill>
                  <a:schemeClr val="bg1"/>
                </a:solidFill>
                <a:latin typeface="Verdana" panose="020B0604030504040204" pitchFamily="34" charset="0"/>
                <a:ea typeface="Verdana" panose="020B0604030504040204" pitchFamily="34" charset="0"/>
              </a:rPr>
              <a:t>* Riconfigurazione aerostazione</a:t>
            </a:r>
          </a:p>
          <a:p>
            <a:pPr algn="just"/>
            <a:r>
              <a:rPr lang="it-IT" sz="1100" dirty="0">
                <a:solidFill>
                  <a:schemeClr val="bg1"/>
                </a:solidFill>
                <a:latin typeface="Verdana" panose="020B0604030504040204" pitchFamily="34" charset="0"/>
                <a:ea typeface="Verdana" panose="020B0604030504040204" pitchFamily="34" charset="0"/>
              </a:rPr>
              <a:t>* Studio di incidenza ambientale - Relazione</a:t>
            </a:r>
          </a:p>
          <a:p>
            <a:pPr algn="just"/>
            <a:r>
              <a:rPr lang="it-IT" sz="1100" dirty="0">
                <a:solidFill>
                  <a:schemeClr val="bg1"/>
                </a:solidFill>
                <a:latin typeface="Verdana" panose="020B0604030504040204" pitchFamily="34" charset="0"/>
                <a:ea typeface="Verdana" panose="020B0604030504040204" pitchFamily="34" charset="0"/>
              </a:rPr>
              <a:t>* Studio di incidenza ambientale - Configurazione infrastrutturale di progetto</a:t>
            </a:r>
          </a:p>
          <a:p>
            <a:pPr algn="just"/>
            <a:r>
              <a:rPr lang="it-IT" sz="1100" dirty="0">
                <a:solidFill>
                  <a:schemeClr val="bg1"/>
                </a:solidFill>
                <a:latin typeface="Verdana" panose="020B0604030504040204" pitchFamily="34" charset="0"/>
                <a:ea typeface="Verdana" panose="020B0604030504040204" pitchFamily="34" charset="0"/>
              </a:rPr>
              <a:t>* Studio di incidenza ambientale - Carta dei siti Natura 2000 e loro rapporto con l'assetto aeroportuale di progetto</a:t>
            </a:r>
          </a:p>
          <a:p>
            <a:pPr algn="just"/>
            <a:r>
              <a:rPr lang="it-IT" sz="1100" dirty="0">
                <a:solidFill>
                  <a:schemeClr val="bg1"/>
                </a:solidFill>
                <a:latin typeface="Verdana" panose="020B0604030504040204" pitchFamily="34" charset="0"/>
                <a:ea typeface="Verdana" panose="020B0604030504040204" pitchFamily="34" charset="0"/>
              </a:rPr>
              <a:t>* Piano Territoriale di Coordinamento della Provincia di Parma: Tavole di Piano</a:t>
            </a:r>
          </a:p>
          <a:p>
            <a:pPr algn="just"/>
            <a:r>
              <a:rPr lang="it-IT" sz="1100" dirty="0">
                <a:solidFill>
                  <a:schemeClr val="bg1"/>
                </a:solidFill>
                <a:latin typeface="Verdana" panose="020B0604030504040204" pitchFamily="34" charset="0"/>
                <a:ea typeface="Verdana" panose="020B0604030504040204" pitchFamily="34" charset="0"/>
              </a:rPr>
              <a:t>* Piano Strutturale Comunale del Comune di Parma</a:t>
            </a:r>
          </a:p>
          <a:p>
            <a:pPr algn="just"/>
            <a:r>
              <a:rPr lang="it-IT" sz="1100" dirty="0">
                <a:solidFill>
                  <a:schemeClr val="bg1"/>
                </a:solidFill>
                <a:latin typeface="Verdana" panose="020B0604030504040204" pitchFamily="34" charset="0"/>
                <a:ea typeface="Verdana" panose="020B0604030504040204" pitchFamily="34" charset="0"/>
              </a:rPr>
              <a:t>* Carta dei vincoli e delle tutele</a:t>
            </a:r>
          </a:p>
          <a:p>
            <a:pPr algn="just"/>
            <a:r>
              <a:rPr lang="it-IT" sz="1100" dirty="0">
                <a:solidFill>
                  <a:schemeClr val="bg1"/>
                </a:solidFill>
                <a:latin typeface="Verdana" panose="020B0604030504040204" pitchFamily="34" charset="0"/>
                <a:ea typeface="Verdana" panose="020B0604030504040204" pitchFamily="34" charset="0"/>
              </a:rPr>
              <a:t>* Configurazione infrastrutturale di progetto</a:t>
            </a:r>
          </a:p>
          <a:p>
            <a:pPr algn="just"/>
            <a:r>
              <a:rPr lang="it-IT" sz="1100" dirty="0" smtClean="0">
                <a:solidFill>
                  <a:schemeClr val="bg1"/>
                </a:solidFill>
                <a:latin typeface="Verdana" panose="020B0604030504040204" pitchFamily="34" charset="0"/>
                <a:ea typeface="Verdana" panose="020B0604030504040204" pitchFamily="34" charset="0"/>
              </a:rPr>
              <a:t>* </a:t>
            </a:r>
            <a:r>
              <a:rPr lang="it-IT" sz="1100" dirty="0">
                <a:solidFill>
                  <a:schemeClr val="bg1"/>
                </a:solidFill>
                <a:latin typeface="Verdana" panose="020B0604030504040204" pitchFamily="34" charset="0"/>
                <a:ea typeface="Verdana" panose="020B0604030504040204" pitchFamily="34" charset="0"/>
              </a:rPr>
              <a:t>Carta degli aspetti percettivi</a:t>
            </a:r>
          </a:p>
          <a:p>
            <a:pPr algn="just"/>
            <a:r>
              <a:rPr lang="it-IT" sz="1100" dirty="0">
                <a:solidFill>
                  <a:schemeClr val="bg1"/>
                </a:solidFill>
                <a:latin typeface="Verdana" panose="020B0604030504040204" pitchFamily="34" charset="0"/>
                <a:ea typeface="Verdana" panose="020B0604030504040204" pitchFamily="34" charset="0"/>
              </a:rPr>
              <a:t>* Siti di produzione, di destinazione e punti di analisi.</a:t>
            </a:r>
          </a:p>
        </p:txBody>
      </p:sp>
    </p:spTree>
    <p:extLst>
      <p:ext uri="{BB962C8B-B14F-4D97-AF65-F5344CB8AC3E}">
        <p14:creationId xmlns:p14="http://schemas.microsoft.com/office/powerpoint/2010/main" val="666934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268760"/>
            <a:ext cx="8229600" cy="4827240"/>
          </a:xfrm>
        </p:spPr>
        <p:txBody>
          <a:bodyPr>
            <a:normAutofit fontScale="92500" lnSpcReduction="20000"/>
          </a:bodyPr>
          <a:lstStyle/>
          <a:p>
            <a:pPr algn="just"/>
            <a:r>
              <a:rPr lang="it-IT" dirty="0" smtClean="0">
                <a:solidFill>
                  <a:schemeClr val="bg1"/>
                </a:solidFill>
                <a:latin typeface="Arial" pitchFamily="34" charset="0"/>
                <a:cs typeface="Arial" pitchFamily="34" charset="0"/>
              </a:rPr>
              <a:t>ADA, Legambiente WWF hanno deciso di costituire un </a:t>
            </a:r>
            <a:r>
              <a:rPr lang="it-IT" b="1" dirty="0" smtClean="0">
                <a:solidFill>
                  <a:schemeClr val="bg1"/>
                </a:solidFill>
                <a:latin typeface="Arial" pitchFamily="34" charset="0"/>
                <a:cs typeface="Arial" pitchFamily="34" charset="0"/>
              </a:rPr>
              <a:t>gruppo di lavoro </a:t>
            </a:r>
            <a:r>
              <a:rPr lang="it-IT" dirty="0" smtClean="0">
                <a:solidFill>
                  <a:schemeClr val="bg1"/>
                </a:solidFill>
                <a:latin typeface="Arial" pitchFamily="34" charset="0"/>
                <a:cs typeface="Arial" pitchFamily="34" charset="0"/>
              </a:rPr>
              <a:t>con volontari e professionisti per  esercitare il diritto di partecipazione e </a:t>
            </a:r>
            <a:r>
              <a:rPr lang="it-IT" b="1" dirty="0" smtClean="0">
                <a:solidFill>
                  <a:srgbClr val="FF0000"/>
                </a:solidFill>
                <a:latin typeface="Arial" pitchFamily="34" charset="0"/>
                <a:cs typeface="Arial" pitchFamily="34" charset="0"/>
              </a:rPr>
              <a:t>presentare osservazioni al percorso della VIA</a:t>
            </a:r>
            <a:r>
              <a:rPr lang="it-IT" dirty="0" smtClean="0">
                <a:solidFill>
                  <a:srgbClr val="FF0000"/>
                </a:solidFill>
                <a:latin typeface="Arial" pitchFamily="34" charset="0"/>
                <a:cs typeface="Arial" pitchFamily="34" charset="0"/>
              </a:rPr>
              <a:t>. </a:t>
            </a:r>
          </a:p>
          <a:p>
            <a:pPr algn="just"/>
            <a:endParaRPr lang="it-IT" dirty="0" smtClean="0">
              <a:solidFill>
                <a:schemeClr val="bg1"/>
              </a:solidFill>
              <a:latin typeface="Arial" pitchFamily="34" charset="0"/>
              <a:cs typeface="Arial" pitchFamily="34" charset="0"/>
            </a:endParaRPr>
          </a:p>
          <a:p>
            <a:pPr algn="just"/>
            <a:r>
              <a:rPr lang="it-IT" dirty="0" smtClean="0">
                <a:solidFill>
                  <a:schemeClr val="bg1"/>
                </a:solidFill>
                <a:latin typeface="Arial" pitchFamily="34" charset="0"/>
                <a:cs typeface="Arial" pitchFamily="34" charset="0"/>
              </a:rPr>
              <a:t>Gli aspetti sono molti .Vi chiediamo eventualmente aiuto nel portare avanti l'esame dei documenti.</a:t>
            </a:r>
            <a:endParaRPr lang="it-IT" dirty="0" smtClean="0">
              <a:solidFill>
                <a:srgbClr val="FF0000"/>
              </a:solidFill>
              <a:latin typeface="Arial" pitchFamily="34" charset="0"/>
              <a:cs typeface="Arial" pitchFamily="34" charset="0"/>
            </a:endParaRPr>
          </a:p>
          <a:p>
            <a:pPr algn="just"/>
            <a:endParaRPr lang="it-IT" dirty="0" smtClean="0">
              <a:solidFill>
                <a:schemeClr val="bg1"/>
              </a:solidFill>
              <a:latin typeface="Arial" pitchFamily="34" charset="0"/>
              <a:cs typeface="Arial" pitchFamily="34" charset="0"/>
            </a:endParaRPr>
          </a:p>
          <a:p>
            <a:pPr algn="just"/>
            <a:r>
              <a:rPr lang="it-IT" dirty="0" smtClean="0">
                <a:solidFill>
                  <a:schemeClr val="bg1"/>
                </a:solidFill>
                <a:latin typeface="Arial" pitchFamily="34" charset="0"/>
                <a:cs typeface="Arial" pitchFamily="34" charset="0"/>
              </a:rPr>
              <a:t>Per ora </a:t>
            </a:r>
            <a:r>
              <a:rPr lang="it-IT" b="1" dirty="0" smtClean="0">
                <a:solidFill>
                  <a:schemeClr val="bg1"/>
                </a:solidFill>
                <a:latin typeface="Arial" pitchFamily="34" charset="0"/>
                <a:cs typeface="Arial" pitchFamily="34" charset="0"/>
              </a:rPr>
              <a:t>non abbiamo valutazioni complete</a:t>
            </a:r>
            <a:r>
              <a:rPr lang="it-IT" dirty="0" smtClean="0">
                <a:solidFill>
                  <a:schemeClr val="bg1"/>
                </a:solidFill>
                <a:latin typeface="Arial" pitchFamily="34" charset="0"/>
                <a:cs typeface="Arial" pitchFamily="34" charset="0"/>
              </a:rPr>
              <a:t> ma solo motivi di attenzione: questa sera ne accenneremo 4: </a:t>
            </a:r>
          </a:p>
          <a:p>
            <a:pPr lvl="1" algn="just"/>
            <a:r>
              <a:rPr lang="it-IT" dirty="0" smtClean="0">
                <a:solidFill>
                  <a:schemeClr val="bg1"/>
                </a:solidFill>
                <a:latin typeface="Arial" pitchFamily="34" charset="0"/>
                <a:cs typeface="Arial" pitchFamily="34" charset="0"/>
              </a:rPr>
              <a:t>Rumore</a:t>
            </a:r>
          </a:p>
          <a:p>
            <a:pPr lvl="1" algn="just"/>
            <a:r>
              <a:rPr lang="it-IT" dirty="0" smtClean="0">
                <a:solidFill>
                  <a:schemeClr val="bg1"/>
                </a:solidFill>
                <a:latin typeface="Arial" pitchFamily="34" charset="0"/>
                <a:cs typeface="Arial" pitchFamily="34" charset="0"/>
              </a:rPr>
              <a:t>Emissioni</a:t>
            </a:r>
          </a:p>
          <a:p>
            <a:pPr lvl="1" algn="just"/>
            <a:r>
              <a:rPr lang="it-IT" dirty="0" smtClean="0">
                <a:solidFill>
                  <a:schemeClr val="bg1"/>
                </a:solidFill>
                <a:latin typeface="Arial" pitchFamily="34" charset="0"/>
                <a:cs typeface="Arial" pitchFamily="34" charset="0"/>
              </a:rPr>
              <a:t>Viabilità</a:t>
            </a:r>
          </a:p>
          <a:p>
            <a:pPr lvl="1" algn="just"/>
            <a:r>
              <a:rPr lang="it-IT" dirty="0" smtClean="0">
                <a:solidFill>
                  <a:schemeClr val="bg1"/>
                </a:solidFill>
                <a:latin typeface="Arial" pitchFamily="34" charset="0"/>
                <a:cs typeface="Arial" pitchFamily="34" charset="0"/>
              </a:rPr>
              <a:t>Sicurezza</a:t>
            </a:r>
          </a:p>
          <a:p>
            <a:endParaRPr lang="it-IT" dirty="0" smtClean="0"/>
          </a:p>
          <a:p>
            <a:endParaRPr lang="it-IT" dirty="0"/>
          </a:p>
        </p:txBody>
      </p:sp>
      <p:sp>
        <p:nvSpPr>
          <p:cNvPr id="3" name="Titolo 2"/>
          <p:cNvSpPr>
            <a:spLocks noGrp="1"/>
          </p:cNvSpPr>
          <p:nvPr>
            <p:ph type="title"/>
          </p:nvPr>
        </p:nvSpPr>
        <p:spPr>
          <a:xfrm>
            <a:off x="457200" y="152400"/>
            <a:ext cx="8229600" cy="900336"/>
          </a:xfrm>
        </p:spPr>
        <p:txBody>
          <a:bodyPr>
            <a:normAutofit/>
          </a:bodyPr>
          <a:lstStyle/>
          <a:p>
            <a:pPr algn="ctr"/>
            <a:r>
              <a:rPr lang="it-IT" sz="3200" dirty="0" smtClean="0">
                <a:solidFill>
                  <a:schemeClr val="bg1"/>
                </a:solidFill>
                <a:latin typeface="Verdana" pitchFamily="34" charset="0"/>
                <a:ea typeface="Verdana" pitchFamily="34" charset="0"/>
                <a:cs typeface="Verdana" pitchFamily="34" charset="0"/>
              </a:rPr>
              <a:t>COSA PROPONIAMO di FARE</a:t>
            </a:r>
            <a:endParaRPr lang="it-IT"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down)">
                                      <p:cBhvr>
                                        <p:cTn id="17" dur="500"/>
                                        <p:tgtEl>
                                          <p:spTgt spid="2">
                                            <p:txEl>
                                              <p:pRg st="4" end="4"/>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wipe(down)">
                                      <p:cBhvr>
                                        <p:cTn id="20" dur="500"/>
                                        <p:tgtEl>
                                          <p:spTgt spid="2">
                                            <p:txEl>
                                              <p:pRg st="5" end="5"/>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wipe(down)">
                                      <p:cBhvr>
                                        <p:cTn id="23" dur="500"/>
                                        <p:tgtEl>
                                          <p:spTgt spid="2">
                                            <p:txEl>
                                              <p:pRg st="6" end="6"/>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wipe(down)">
                                      <p:cBhvr>
                                        <p:cTn id="26" dur="500"/>
                                        <p:tgtEl>
                                          <p:spTgt spid="2">
                                            <p:txEl>
                                              <p:pRg st="7" end="7"/>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wipe(down)">
                                      <p:cBhvr>
                                        <p:cTn id="29"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1412776"/>
            <a:ext cx="8229600" cy="2520280"/>
          </a:xfrm>
        </p:spPr>
        <p:txBody>
          <a:bodyPr>
            <a:normAutofit fontScale="90000"/>
          </a:bodyPr>
          <a:lstStyle/>
          <a:p>
            <a:pPr algn="ctr"/>
            <a:r>
              <a:rPr lang="it-IT" sz="5400" b="1" dirty="0" smtClean="0">
                <a:solidFill>
                  <a:schemeClr val="bg1"/>
                </a:solidFill>
                <a:latin typeface="Arial" pitchFamily="34" charset="0"/>
                <a:cs typeface="Arial" pitchFamily="34" charset="0"/>
              </a:rPr>
              <a:t>INQUINAMENTO </a:t>
            </a:r>
            <a:br>
              <a:rPr lang="it-IT" sz="5400" b="1" dirty="0" smtClean="0">
                <a:solidFill>
                  <a:schemeClr val="bg1"/>
                </a:solidFill>
                <a:latin typeface="Arial" pitchFamily="34" charset="0"/>
                <a:cs typeface="Arial" pitchFamily="34" charset="0"/>
              </a:rPr>
            </a:br>
            <a:r>
              <a:rPr lang="it-IT" sz="5400" b="1" dirty="0" smtClean="0">
                <a:solidFill>
                  <a:schemeClr val="bg1"/>
                </a:solidFill>
                <a:latin typeface="Arial" pitchFamily="34" charset="0"/>
                <a:cs typeface="Arial" pitchFamily="34" charset="0"/>
              </a:rPr>
              <a:t/>
            </a:r>
            <a:br>
              <a:rPr lang="it-IT" sz="5400" b="1" dirty="0" smtClean="0">
                <a:solidFill>
                  <a:schemeClr val="bg1"/>
                </a:solidFill>
                <a:latin typeface="Arial" pitchFamily="34" charset="0"/>
                <a:cs typeface="Arial" pitchFamily="34" charset="0"/>
              </a:rPr>
            </a:br>
            <a:r>
              <a:rPr lang="it-IT" sz="5400" b="1" dirty="0" smtClean="0">
                <a:solidFill>
                  <a:schemeClr val="bg1"/>
                </a:solidFill>
                <a:latin typeface="Arial" pitchFamily="34" charset="0"/>
                <a:cs typeface="Arial" pitchFamily="34" charset="0"/>
              </a:rPr>
              <a:t>ACUSTICO</a:t>
            </a:r>
            <a:endParaRPr lang="it-IT" sz="54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3624" y="-12071"/>
            <a:ext cx="9127864" cy="769441"/>
          </a:xfrm>
          <a:prstGeom prst="rect">
            <a:avLst/>
          </a:prstGeom>
          <a:noFill/>
        </p:spPr>
        <p:txBody>
          <a:bodyPr wrap="square" rtlCol="0">
            <a:spAutoFit/>
          </a:bodyPr>
          <a:lstStyle/>
          <a:p>
            <a:pPr algn="ctr"/>
            <a:r>
              <a:rPr lang="it-IT" sz="2200" b="1" dirty="0" smtClean="0">
                <a:solidFill>
                  <a:schemeClr val="bg1"/>
                </a:solidFill>
                <a:latin typeface="Verdana" panose="020B0604030504040204" pitchFamily="34" charset="0"/>
                <a:ea typeface="Verdana" panose="020B0604030504040204" pitchFamily="34" charset="0"/>
              </a:rPr>
              <a:t>CARTA DEL RUMORE AERONAUTICO </a:t>
            </a:r>
          </a:p>
          <a:p>
            <a:pPr algn="ctr"/>
            <a:r>
              <a:rPr lang="it-IT" sz="2200" b="1" dirty="0" smtClean="0">
                <a:solidFill>
                  <a:schemeClr val="bg1"/>
                </a:solidFill>
                <a:latin typeface="Verdana" panose="020B0604030504040204" pitchFamily="34" charset="0"/>
                <a:ea typeface="Verdana" panose="020B0604030504040204" pitchFamily="34" charset="0"/>
              </a:rPr>
              <a:t>SCENARIO ATTUALE E DI PROGETTO</a:t>
            </a:r>
            <a:endParaRPr lang="it-IT" sz="2200" b="1" dirty="0">
              <a:solidFill>
                <a:schemeClr val="bg1"/>
              </a:solidFill>
              <a:latin typeface="Verdana" panose="020B0604030504040204" pitchFamily="34" charset="0"/>
              <a:ea typeface="Verdana" panose="020B0604030504040204" pitchFamily="34" charset="0"/>
            </a:endParaRPr>
          </a:p>
        </p:txBody>
      </p:sp>
      <p:sp>
        <p:nvSpPr>
          <p:cNvPr id="9" name="CasellaDiTesto 8"/>
          <p:cNvSpPr txBox="1"/>
          <p:nvPr/>
        </p:nvSpPr>
        <p:spPr>
          <a:xfrm>
            <a:off x="8910071" y="1816756"/>
            <a:ext cx="4114800" cy="369332"/>
          </a:xfrm>
          <a:prstGeom prst="rect">
            <a:avLst/>
          </a:prstGeom>
          <a:noFill/>
        </p:spPr>
        <p:txBody>
          <a:bodyPr wrap="square" rtlCol="0">
            <a:spAutoFit/>
          </a:bodyPr>
          <a:lstStyle/>
          <a:p>
            <a:pPr algn="ctr"/>
            <a:r>
              <a:rPr lang="it-IT" dirty="0" smtClean="0">
                <a:solidFill>
                  <a:schemeClr val="bg1"/>
                </a:solidFill>
                <a:latin typeface="Verdana" panose="020B0604030504040204" pitchFamily="34" charset="0"/>
                <a:ea typeface="Verdana" panose="020B0604030504040204" pitchFamily="34" charset="0"/>
              </a:rPr>
              <a:t>Più grandi e più grossi </a:t>
            </a:r>
            <a:endParaRPr lang="it-IT" dirty="0">
              <a:solidFill>
                <a:schemeClr val="bg1"/>
              </a:solidFill>
              <a:latin typeface="Verdana" panose="020B0604030504040204" pitchFamily="34" charset="0"/>
              <a:ea typeface="Verdana" panose="020B0604030504040204" pitchFamily="34" charset="0"/>
            </a:endParaRPr>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92696"/>
            <a:ext cx="6786270" cy="6165304"/>
          </a:xfrm>
          <a:prstGeom prst="rect">
            <a:avLst/>
          </a:prstGeom>
        </p:spPr>
      </p:pic>
      <p:pic>
        <p:nvPicPr>
          <p:cNvPr id="3" name="Immagine 2"/>
          <p:cNvPicPr>
            <a:picLocks noChangeAspect="1"/>
          </p:cNvPicPr>
          <p:nvPr/>
        </p:nvPicPr>
        <p:blipFill rotWithShape="1">
          <a:blip r:embed="rId4" cstate="print">
            <a:extLst>
              <a:ext uri="{28A0092B-C50C-407E-A947-70E740481C1C}">
                <a14:useLocalDpi xmlns:a14="http://schemas.microsoft.com/office/drawing/2010/main" val="0"/>
              </a:ext>
            </a:extLst>
          </a:blip>
          <a:srcRect r="62259"/>
          <a:stretch/>
        </p:blipFill>
        <p:spPr>
          <a:xfrm>
            <a:off x="6786270" y="709464"/>
            <a:ext cx="1414931" cy="1556201"/>
          </a:xfrm>
          <a:prstGeom prst="rect">
            <a:avLst/>
          </a:prstGeom>
        </p:spPr>
      </p:pic>
      <p:pic>
        <p:nvPicPr>
          <p:cNvPr id="10" name="Immagine 9"/>
          <p:cNvPicPr>
            <a:picLocks noChangeAspect="1"/>
          </p:cNvPicPr>
          <p:nvPr/>
        </p:nvPicPr>
        <p:blipFill rotWithShape="1">
          <a:blip r:embed="rId4" cstate="print">
            <a:extLst>
              <a:ext uri="{28A0092B-C50C-407E-A947-70E740481C1C}">
                <a14:useLocalDpi xmlns:a14="http://schemas.microsoft.com/office/drawing/2010/main" val="0"/>
              </a:ext>
            </a:extLst>
          </a:blip>
          <a:srcRect l="66641" t="24228"/>
          <a:stretch/>
        </p:blipFill>
        <p:spPr>
          <a:xfrm>
            <a:off x="6786270" y="2344935"/>
            <a:ext cx="1414931" cy="1334085"/>
          </a:xfrm>
          <a:prstGeom prst="rect">
            <a:avLst/>
          </a:prstGeom>
        </p:spPr>
      </p:pic>
      <p:pic>
        <p:nvPicPr>
          <p:cNvPr id="11" name="Immagin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8264" y="3856420"/>
            <a:ext cx="2195736" cy="3001579"/>
          </a:xfrm>
          <a:prstGeom prst="rect">
            <a:avLst/>
          </a:prstGeom>
        </p:spPr>
      </p:pic>
      <p:sp>
        <p:nvSpPr>
          <p:cNvPr id="12" name="CasellaDiTesto 11"/>
          <p:cNvSpPr txBox="1"/>
          <p:nvPr/>
        </p:nvSpPr>
        <p:spPr>
          <a:xfrm>
            <a:off x="3397450" y="6503104"/>
            <a:ext cx="1894629" cy="369332"/>
          </a:xfrm>
          <a:prstGeom prst="rect">
            <a:avLst/>
          </a:prstGeom>
          <a:solidFill>
            <a:schemeClr val="tx1"/>
          </a:solidFill>
          <a:ln>
            <a:solidFill>
              <a:schemeClr val="bg1"/>
            </a:solidFill>
          </a:ln>
        </p:spPr>
        <p:txBody>
          <a:bodyPr wrap="square" rtlCol="0">
            <a:spAutoFit/>
          </a:bodyPr>
          <a:lstStyle/>
          <a:p>
            <a:r>
              <a:rPr lang="it-IT" dirty="0" smtClean="0">
                <a:solidFill>
                  <a:schemeClr val="bg1"/>
                </a:solidFill>
              </a:rPr>
              <a:t>Scenario attuale</a:t>
            </a:r>
            <a:endParaRPr lang="it-IT" dirty="0">
              <a:solidFill>
                <a:schemeClr val="bg1"/>
              </a:solidFill>
            </a:endParaRPr>
          </a:p>
        </p:txBody>
      </p:sp>
      <p:sp>
        <p:nvSpPr>
          <p:cNvPr id="13" name="CasellaDiTesto 12"/>
          <p:cNvSpPr txBox="1"/>
          <p:nvPr/>
        </p:nvSpPr>
        <p:spPr>
          <a:xfrm>
            <a:off x="16136" y="6488667"/>
            <a:ext cx="2323615" cy="369332"/>
          </a:xfrm>
          <a:prstGeom prst="rect">
            <a:avLst/>
          </a:prstGeom>
          <a:solidFill>
            <a:schemeClr val="tx1"/>
          </a:solidFill>
          <a:ln>
            <a:solidFill>
              <a:schemeClr val="bg1"/>
            </a:solidFill>
          </a:ln>
        </p:spPr>
        <p:txBody>
          <a:bodyPr wrap="square" rtlCol="0">
            <a:spAutoFit/>
          </a:bodyPr>
          <a:lstStyle/>
          <a:p>
            <a:r>
              <a:rPr lang="it-IT" dirty="0" smtClean="0">
                <a:solidFill>
                  <a:schemeClr val="bg1"/>
                </a:solidFill>
              </a:rPr>
              <a:t>Scenario di progetto</a:t>
            </a:r>
            <a:endParaRPr lang="it-IT" dirty="0">
              <a:solidFill>
                <a:schemeClr val="bg1"/>
              </a:solidFill>
            </a:endParaRPr>
          </a:p>
        </p:txBody>
      </p:sp>
      <p:sp>
        <p:nvSpPr>
          <p:cNvPr id="14" name="Ovale 13"/>
          <p:cNvSpPr/>
          <p:nvPr/>
        </p:nvSpPr>
        <p:spPr>
          <a:xfrm>
            <a:off x="539552" y="1124744"/>
            <a:ext cx="1008112" cy="792088"/>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p:cNvSpPr/>
          <p:nvPr/>
        </p:nvSpPr>
        <p:spPr>
          <a:xfrm>
            <a:off x="1524844" y="1462137"/>
            <a:ext cx="578702" cy="454695"/>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e 15"/>
          <p:cNvSpPr/>
          <p:nvPr/>
        </p:nvSpPr>
        <p:spPr>
          <a:xfrm>
            <a:off x="2067623" y="797052"/>
            <a:ext cx="1008112" cy="792088"/>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683568" y="1340769"/>
            <a:ext cx="714475" cy="307777"/>
          </a:xfrm>
          <a:prstGeom prst="rect">
            <a:avLst/>
          </a:prstGeom>
          <a:noFill/>
        </p:spPr>
        <p:txBody>
          <a:bodyPr wrap="square" rtlCol="0">
            <a:spAutoFit/>
          </a:bodyPr>
          <a:lstStyle/>
          <a:p>
            <a:r>
              <a:rPr lang="it-IT" sz="1400" b="1" dirty="0" smtClean="0">
                <a:solidFill>
                  <a:schemeClr val="bg1"/>
                </a:solidFill>
                <a:latin typeface="Verdana" panose="020B0604030504040204" pitchFamily="34" charset="0"/>
                <a:ea typeface="Verdana" panose="020B0604030504040204" pitchFamily="34" charset="0"/>
              </a:rPr>
              <a:t>Fiere</a:t>
            </a:r>
            <a:endParaRPr lang="it-IT" sz="1400" b="1" dirty="0">
              <a:solidFill>
                <a:schemeClr val="bg1"/>
              </a:solidFill>
              <a:latin typeface="Verdana" panose="020B0604030504040204" pitchFamily="34" charset="0"/>
              <a:ea typeface="Verdana" panose="020B0604030504040204" pitchFamily="34" charset="0"/>
            </a:endParaRPr>
          </a:p>
        </p:txBody>
      </p:sp>
      <p:sp>
        <p:nvSpPr>
          <p:cNvPr id="18" name="CasellaDiTesto 17"/>
          <p:cNvSpPr txBox="1"/>
          <p:nvPr/>
        </p:nvSpPr>
        <p:spPr>
          <a:xfrm>
            <a:off x="1544039" y="1539701"/>
            <a:ext cx="714475" cy="307777"/>
          </a:xfrm>
          <a:prstGeom prst="rect">
            <a:avLst/>
          </a:prstGeom>
          <a:noFill/>
        </p:spPr>
        <p:txBody>
          <a:bodyPr wrap="square" rtlCol="0">
            <a:spAutoFit/>
          </a:bodyPr>
          <a:lstStyle/>
          <a:p>
            <a:r>
              <a:rPr lang="it-IT" sz="1400" b="1" dirty="0" smtClean="0">
                <a:solidFill>
                  <a:schemeClr val="bg1"/>
                </a:solidFill>
                <a:latin typeface="Verdana" panose="020B0604030504040204" pitchFamily="34" charset="0"/>
                <a:ea typeface="Verdana" panose="020B0604030504040204" pitchFamily="34" charset="0"/>
              </a:rPr>
              <a:t>Mall</a:t>
            </a:r>
            <a:endParaRPr lang="it-IT" sz="1400" b="1" dirty="0">
              <a:solidFill>
                <a:schemeClr val="bg1"/>
              </a:solidFill>
              <a:latin typeface="Verdana" panose="020B0604030504040204" pitchFamily="34" charset="0"/>
              <a:ea typeface="Verdana" panose="020B0604030504040204" pitchFamily="34" charset="0"/>
            </a:endParaRPr>
          </a:p>
        </p:txBody>
      </p:sp>
      <p:sp>
        <p:nvSpPr>
          <p:cNvPr id="19" name="CasellaDiTesto 18"/>
          <p:cNvSpPr txBox="1"/>
          <p:nvPr/>
        </p:nvSpPr>
        <p:spPr>
          <a:xfrm>
            <a:off x="2013657" y="1010063"/>
            <a:ext cx="1116043" cy="276999"/>
          </a:xfrm>
          <a:prstGeom prst="rect">
            <a:avLst/>
          </a:prstGeom>
          <a:noFill/>
        </p:spPr>
        <p:txBody>
          <a:bodyPr wrap="square" rtlCol="0">
            <a:spAutoFit/>
          </a:bodyPr>
          <a:lstStyle/>
          <a:p>
            <a:r>
              <a:rPr lang="it-IT" sz="1200" b="1" dirty="0" smtClean="0">
                <a:solidFill>
                  <a:schemeClr val="bg1"/>
                </a:solidFill>
                <a:latin typeface="Verdana" panose="020B0604030504040204" pitchFamily="34" charset="0"/>
                <a:ea typeface="Verdana" panose="020B0604030504040204" pitchFamily="34" charset="0"/>
              </a:rPr>
              <a:t>Baganzola</a:t>
            </a:r>
            <a:endParaRPr lang="it-IT" sz="1200" b="1" dirty="0">
              <a:solidFill>
                <a:schemeClr val="bg1"/>
              </a:solidFill>
              <a:latin typeface="Verdana" panose="020B0604030504040204" pitchFamily="34" charset="0"/>
              <a:ea typeface="Verdana" panose="020B0604030504040204" pitchFamily="34" charset="0"/>
            </a:endParaRPr>
          </a:p>
        </p:txBody>
      </p:sp>
      <p:sp>
        <p:nvSpPr>
          <p:cNvPr id="20" name="Ovale 19"/>
          <p:cNvSpPr/>
          <p:nvPr/>
        </p:nvSpPr>
        <p:spPr>
          <a:xfrm>
            <a:off x="23624" y="4801693"/>
            <a:ext cx="1008112" cy="792088"/>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asellaDiTesto 20"/>
          <p:cNvSpPr txBox="1"/>
          <p:nvPr/>
        </p:nvSpPr>
        <p:spPr>
          <a:xfrm>
            <a:off x="72368" y="5052206"/>
            <a:ext cx="1116043" cy="276999"/>
          </a:xfrm>
          <a:prstGeom prst="rect">
            <a:avLst/>
          </a:prstGeom>
          <a:noFill/>
        </p:spPr>
        <p:txBody>
          <a:bodyPr wrap="square" rtlCol="0">
            <a:spAutoFit/>
          </a:bodyPr>
          <a:lstStyle/>
          <a:p>
            <a:r>
              <a:rPr lang="it-IT" sz="1200" b="1" dirty="0" smtClean="0">
                <a:solidFill>
                  <a:schemeClr val="bg1"/>
                </a:solidFill>
                <a:latin typeface="Verdana" panose="020B0604030504040204" pitchFamily="34" charset="0"/>
                <a:ea typeface="Verdana" panose="020B0604030504040204" pitchFamily="34" charset="0"/>
              </a:rPr>
              <a:t>Fognano</a:t>
            </a:r>
            <a:endParaRPr lang="it-IT" sz="12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257295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1304925"/>
            <a:ext cx="6791325" cy="5553075"/>
          </a:xfrm>
          <a:prstGeom prst="rect">
            <a:avLst/>
          </a:prstGeom>
        </p:spPr>
      </p:pic>
      <p:sp>
        <p:nvSpPr>
          <p:cNvPr id="5" name="CasellaDiTesto 4"/>
          <p:cNvSpPr txBox="1"/>
          <p:nvPr/>
        </p:nvSpPr>
        <p:spPr>
          <a:xfrm>
            <a:off x="101042" y="116632"/>
            <a:ext cx="8964488" cy="400110"/>
          </a:xfrm>
          <a:prstGeom prst="rect">
            <a:avLst/>
          </a:prstGeom>
          <a:noFill/>
        </p:spPr>
        <p:txBody>
          <a:bodyPr wrap="square" rtlCol="0">
            <a:spAutoFit/>
          </a:bodyPr>
          <a:lstStyle/>
          <a:p>
            <a:pPr algn="ctr"/>
            <a:r>
              <a:rPr lang="it-IT" sz="2000" b="1" dirty="0" smtClean="0">
                <a:solidFill>
                  <a:schemeClr val="bg1"/>
                </a:solidFill>
                <a:latin typeface="Verdana" panose="020B0604030504040204" pitchFamily="34" charset="0"/>
                <a:ea typeface="Verdana" panose="020B0604030504040204" pitchFamily="34" charset="0"/>
              </a:rPr>
              <a:t>MONITORAGGIO ACUSTICO G.B. PASINE DI CIAMPINO</a:t>
            </a:r>
            <a:endParaRPr lang="it-IT" sz="2000" b="1" dirty="0">
              <a:solidFill>
                <a:schemeClr val="bg1"/>
              </a:solidFill>
              <a:latin typeface="Verdana" panose="020B0604030504040204" pitchFamily="34" charset="0"/>
              <a:ea typeface="Verdana" panose="020B0604030504040204" pitchFamily="34" charset="0"/>
            </a:endParaRPr>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34000"/>
            <a:ext cx="2419350" cy="1524000"/>
          </a:xfrm>
          <a:prstGeom prst="rect">
            <a:avLst/>
          </a:prstGeom>
        </p:spPr>
      </p:pic>
    </p:spTree>
    <p:extLst>
      <p:ext uri="{BB962C8B-B14F-4D97-AF65-F5344CB8AC3E}">
        <p14:creationId xmlns:p14="http://schemas.microsoft.com/office/powerpoint/2010/main" val="3440522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1042" y="116632"/>
            <a:ext cx="8964488" cy="707886"/>
          </a:xfrm>
          <a:prstGeom prst="rect">
            <a:avLst/>
          </a:prstGeom>
          <a:noFill/>
        </p:spPr>
        <p:txBody>
          <a:bodyPr wrap="square" rtlCol="0">
            <a:spAutoFit/>
          </a:bodyPr>
          <a:lstStyle/>
          <a:p>
            <a:pPr algn="ctr"/>
            <a:r>
              <a:rPr lang="it-IT" sz="2000" b="1" dirty="0" smtClean="0">
                <a:solidFill>
                  <a:schemeClr val="bg1"/>
                </a:solidFill>
                <a:latin typeface="Verdana" panose="020B0604030504040204" pitchFamily="34" charset="0"/>
                <a:ea typeface="Verdana" panose="020B0604030504040204" pitchFamily="34" charset="0"/>
              </a:rPr>
              <a:t>MONITORAGGIO ACUSTICO LEONARDO DA VINCI DI FIUMICINO</a:t>
            </a:r>
            <a:endParaRPr lang="it-IT" sz="2000" b="1" dirty="0">
              <a:solidFill>
                <a:schemeClr val="bg1"/>
              </a:solidFill>
              <a:latin typeface="Verdana" panose="020B0604030504040204" pitchFamily="34" charset="0"/>
              <a:ea typeface="Verdana" panose="020B0604030504040204" pitchFamily="34" charset="0"/>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0948" y="1581150"/>
            <a:ext cx="6924675" cy="5276850"/>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66" y="819150"/>
            <a:ext cx="2419350" cy="1524000"/>
          </a:xfrm>
          <a:prstGeom prst="rect">
            <a:avLst/>
          </a:prstGeom>
        </p:spPr>
      </p:pic>
    </p:spTree>
    <p:extLst>
      <p:ext uri="{BB962C8B-B14F-4D97-AF65-F5344CB8AC3E}">
        <p14:creationId xmlns:p14="http://schemas.microsoft.com/office/powerpoint/2010/main" val="41638254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539552" y="1196752"/>
            <a:ext cx="8229600" cy="2304256"/>
          </a:xfrm>
        </p:spPr>
        <p:txBody>
          <a:bodyPr>
            <a:normAutofit/>
          </a:bodyPr>
          <a:lstStyle/>
          <a:p>
            <a:pPr algn="ctr"/>
            <a:r>
              <a:rPr lang="it-IT" sz="5400" b="1" dirty="0" smtClean="0">
                <a:solidFill>
                  <a:schemeClr val="bg1"/>
                </a:solidFill>
                <a:latin typeface="Arial" pitchFamily="34" charset="0"/>
                <a:cs typeface="Arial" pitchFamily="34" charset="0"/>
              </a:rPr>
              <a:t>INQUINAMENTO </a:t>
            </a:r>
            <a:br>
              <a:rPr lang="it-IT" sz="5400" b="1" dirty="0" smtClean="0">
                <a:solidFill>
                  <a:schemeClr val="bg1"/>
                </a:solidFill>
                <a:latin typeface="Arial" pitchFamily="34" charset="0"/>
                <a:cs typeface="Arial" pitchFamily="34" charset="0"/>
              </a:rPr>
            </a:br>
            <a:r>
              <a:rPr lang="it-IT" sz="5400" b="1" dirty="0" smtClean="0">
                <a:solidFill>
                  <a:schemeClr val="bg1"/>
                </a:solidFill>
                <a:latin typeface="Arial" pitchFamily="34" charset="0"/>
                <a:cs typeface="Arial" pitchFamily="34" charset="0"/>
              </a:rPr>
              <a:t>ARIA- EMISSIONI</a:t>
            </a:r>
            <a:endParaRPr lang="it-IT" sz="54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11724" y="0"/>
            <a:ext cx="3528392" cy="430887"/>
          </a:xfrm>
          <a:prstGeom prst="rect">
            <a:avLst/>
          </a:prstGeom>
          <a:noFill/>
        </p:spPr>
        <p:txBody>
          <a:bodyPr wrap="square" rtlCol="0">
            <a:spAutoFit/>
          </a:bodyPr>
          <a:lstStyle/>
          <a:p>
            <a:pPr algn="ctr"/>
            <a:r>
              <a:rPr lang="it-IT" sz="2200" b="1" dirty="0" smtClean="0">
                <a:solidFill>
                  <a:schemeClr val="bg1"/>
                </a:solidFill>
                <a:latin typeface="Verdana" panose="020B0604030504040204" pitchFamily="34" charset="0"/>
                <a:ea typeface="Verdana" panose="020B0604030504040204" pitchFamily="34" charset="0"/>
              </a:rPr>
              <a:t>QUALITA’ DELL’ARIA</a:t>
            </a:r>
            <a:endParaRPr lang="it-IT" sz="2200" b="1" dirty="0">
              <a:solidFill>
                <a:schemeClr val="bg1"/>
              </a:solidFill>
              <a:latin typeface="Verdana" panose="020B0604030504040204" pitchFamily="34" charset="0"/>
              <a:ea typeface="Verdana" panose="020B0604030504040204" pitchFamily="34" charset="0"/>
            </a:endParaRPr>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809" y="1551831"/>
            <a:ext cx="7162800" cy="4714875"/>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149" y="620688"/>
            <a:ext cx="8837543" cy="1139949"/>
          </a:xfrm>
          <a:prstGeom prst="rect">
            <a:avLst/>
          </a:prstGeom>
        </p:spPr>
      </p:pic>
      <p:pic>
        <p:nvPicPr>
          <p:cNvPr id="7" name="Immagin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0363" y="6266706"/>
            <a:ext cx="4964329" cy="550137"/>
          </a:xfrm>
          <a:prstGeom prst="rect">
            <a:avLst/>
          </a:prstGeom>
        </p:spPr>
      </p:pic>
      <p:sp>
        <p:nvSpPr>
          <p:cNvPr id="8" name="CasellaDiTesto 7"/>
          <p:cNvSpPr txBox="1"/>
          <p:nvPr/>
        </p:nvSpPr>
        <p:spPr>
          <a:xfrm>
            <a:off x="6732240" y="1760637"/>
            <a:ext cx="2262452" cy="4031873"/>
          </a:xfrm>
          <a:prstGeom prst="rect">
            <a:avLst/>
          </a:prstGeom>
          <a:noFill/>
        </p:spPr>
        <p:txBody>
          <a:bodyPr wrap="square" rtlCol="0">
            <a:spAutoFit/>
          </a:bodyPr>
          <a:lstStyle/>
          <a:p>
            <a:pPr algn="ctr"/>
            <a:r>
              <a:rPr lang="it-IT" sz="1600" dirty="0" smtClean="0">
                <a:solidFill>
                  <a:schemeClr val="bg1"/>
                </a:solidFill>
                <a:latin typeface="Verdana" panose="020B0604030504040204" pitchFamily="34" charset="0"/>
                <a:ea typeface="Verdana" panose="020B0604030504040204" pitchFamily="34" charset="0"/>
              </a:rPr>
              <a:t>Il PAIR della regione E-R prevede per il </a:t>
            </a:r>
            <a:r>
              <a:rPr lang="it-IT" sz="1600" b="1" dirty="0" smtClean="0">
                <a:solidFill>
                  <a:schemeClr val="bg1"/>
                </a:solidFill>
                <a:latin typeface="Verdana" panose="020B0604030504040204" pitchFamily="34" charset="0"/>
                <a:ea typeface="Verdana" panose="020B0604030504040204" pitchFamily="34" charset="0"/>
              </a:rPr>
              <a:t>Traffico:</a:t>
            </a:r>
            <a:endParaRPr lang="it-IT" sz="1600" dirty="0">
              <a:solidFill>
                <a:schemeClr val="bg1"/>
              </a:solidFill>
              <a:latin typeface="Verdana" panose="020B0604030504040204" pitchFamily="34" charset="0"/>
              <a:ea typeface="Verdana" panose="020B0604030504040204" pitchFamily="34" charset="0"/>
            </a:endParaRPr>
          </a:p>
          <a:p>
            <a:pPr algn="ctr"/>
            <a:r>
              <a:rPr lang="it-IT" sz="1600" dirty="0">
                <a:solidFill>
                  <a:schemeClr val="bg1"/>
                </a:solidFill>
                <a:latin typeface="Verdana" panose="020B0604030504040204" pitchFamily="34" charset="0"/>
                <a:ea typeface="Verdana" panose="020B0604030504040204" pitchFamily="34" charset="0"/>
              </a:rPr>
              <a:t>Riduzione del </a:t>
            </a:r>
            <a:r>
              <a:rPr lang="it-IT" sz="1600" dirty="0" smtClean="0">
                <a:solidFill>
                  <a:schemeClr val="bg1"/>
                </a:solidFill>
                <a:latin typeface="Verdana" panose="020B0604030504040204" pitchFamily="34" charset="0"/>
                <a:ea typeface="Verdana" panose="020B0604030504040204" pitchFamily="34" charset="0"/>
              </a:rPr>
              <a:t>20% nelle </a:t>
            </a:r>
            <a:r>
              <a:rPr lang="it-IT" sz="1600" dirty="0">
                <a:solidFill>
                  <a:schemeClr val="bg1"/>
                </a:solidFill>
                <a:latin typeface="Verdana" panose="020B0604030504040204" pitchFamily="34" charset="0"/>
                <a:ea typeface="Verdana" panose="020B0604030504040204" pitchFamily="34" charset="0"/>
              </a:rPr>
              <a:t>aree urbane, limitazioni alla circolazione dei veicoli più inquinanti (da ottobre a marzo) nei centri abitati con più di 30.000 abitanti e nell’agglomerato di </a:t>
            </a:r>
            <a:r>
              <a:rPr lang="it-IT" sz="1600" dirty="0" smtClean="0">
                <a:solidFill>
                  <a:schemeClr val="bg1"/>
                </a:solidFill>
                <a:latin typeface="Verdana" panose="020B0604030504040204" pitchFamily="34" charset="0"/>
                <a:ea typeface="Verdana" panose="020B0604030504040204" pitchFamily="34" charset="0"/>
              </a:rPr>
              <a:t>Bologna</a:t>
            </a:r>
            <a:endParaRPr lang="it-IT" sz="16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815637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48256"/>
            <a:ext cx="6588223" cy="6009744"/>
          </a:xfrm>
          <a:prstGeom prst="rect">
            <a:avLst/>
          </a:prstGeom>
        </p:spPr>
      </p:pic>
      <p:sp>
        <p:nvSpPr>
          <p:cNvPr id="6" name="CasellaDiTesto 5"/>
          <p:cNvSpPr txBox="1"/>
          <p:nvPr/>
        </p:nvSpPr>
        <p:spPr>
          <a:xfrm>
            <a:off x="-28892" y="32715"/>
            <a:ext cx="9127864" cy="769441"/>
          </a:xfrm>
          <a:prstGeom prst="rect">
            <a:avLst/>
          </a:prstGeom>
          <a:noFill/>
        </p:spPr>
        <p:txBody>
          <a:bodyPr wrap="square" rtlCol="0">
            <a:spAutoFit/>
          </a:bodyPr>
          <a:lstStyle/>
          <a:p>
            <a:pPr algn="ctr"/>
            <a:r>
              <a:rPr lang="it-IT" sz="2200" b="1" dirty="0" smtClean="0">
                <a:solidFill>
                  <a:schemeClr val="bg1"/>
                </a:solidFill>
                <a:latin typeface="Verdana" panose="020B0604030504040204" pitchFamily="34" charset="0"/>
                <a:ea typeface="Verdana" panose="020B0604030504040204" pitchFamily="34" charset="0"/>
              </a:rPr>
              <a:t>CARTA DELLE ISOCONCENTRAZIONI </a:t>
            </a:r>
          </a:p>
          <a:p>
            <a:pPr algn="ctr"/>
            <a:r>
              <a:rPr lang="it-IT" sz="2200" b="1" dirty="0" smtClean="0">
                <a:solidFill>
                  <a:schemeClr val="bg1"/>
                </a:solidFill>
                <a:latin typeface="Verdana" panose="020B0604030504040204" pitchFamily="34" charset="0"/>
                <a:ea typeface="Verdana" panose="020B0604030504040204" pitchFamily="34" charset="0"/>
              </a:rPr>
              <a:t> SCENARIO ATTUALE E DI PROGETTO</a:t>
            </a:r>
            <a:endParaRPr lang="it-IT" sz="2200" b="1" dirty="0">
              <a:solidFill>
                <a:schemeClr val="bg1"/>
              </a:solidFill>
              <a:latin typeface="Verdana" panose="020B0604030504040204" pitchFamily="34" charset="0"/>
              <a:ea typeface="Verdana" panose="020B0604030504040204" pitchFamily="34" charset="0"/>
            </a:endParaRPr>
          </a:p>
        </p:txBody>
      </p:sp>
      <p:pic>
        <p:nvPicPr>
          <p:cNvPr id="7" name="Immagine 6"/>
          <p:cNvPicPr>
            <a:picLocks noChangeAspect="1"/>
          </p:cNvPicPr>
          <p:nvPr/>
        </p:nvPicPr>
        <p:blipFill rotWithShape="1">
          <a:blip r:embed="rId3" cstate="print">
            <a:extLst>
              <a:ext uri="{28A0092B-C50C-407E-A947-70E740481C1C}">
                <a14:useLocalDpi xmlns:a14="http://schemas.microsoft.com/office/drawing/2010/main" val="0"/>
              </a:ext>
            </a:extLst>
          </a:blip>
          <a:srcRect r="51329"/>
          <a:stretch/>
        </p:blipFill>
        <p:spPr>
          <a:xfrm>
            <a:off x="7179352" y="802455"/>
            <a:ext cx="1489552" cy="2172957"/>
          </a:xfrm>
          <a:prstGeom prst="rect">
            <a:avLst/>
          </a:prstGeom>
        </p:spPr>
      </p:pic>
      <p:pic>
        <p:nvPicPr>
          <p:cNvPr id="8" name="Immagine 7"/>
          <p:cNvPicPr>
            <a:picLocks noChangeAspect="1"/>
          </p:cNvPicPr>
          <p:nvPr/>
        </p:nvPicPr>
        <p:blipFill rotWithShape="1">
          <a:blip r:embed="rId3" cstate="print">
            <a:extLst>
              <a:ext uri="{28A0092B-C50C-407E-A947-70E740481C1C}">
                <a14:useLocalDpi xmlns:a14="http://schemas.microsoft.com/office/drawing/2010/main" val="0"/>
              </a:ext>
            </a:extLst>
          </a:blip>
          <a:srcRect l="51329"/>
          <a:stretch/>
        </p:blipFill>
        <p:spPr>
          <a:xfrm>
            <a:off x="7119475" y="3165282"/>
            <a:ext cx="1489552" cy="2172958"/>
          </a:xfrm>
          <a:prstGeom prst="rect">
            <a:avLst/>
          </a:prstGeom>
        </p:spPr>
      </p:pic>
      <p:sp>
        <p:nvSpPr>
          <p:cNvPr id="9" name="CasellaDiTesto 8"/>
          <p:cNvSpPr txBox="1"/>
          <p:nvPr/>
        </p:nvSpPr>
        <p:spPr>
          <a:xfrm>
            <a:off x="0" y="848256"/>
            <a:ext cx="1512168" cy="261610"/>
          </a:xfrm>
          <a:prstGeom prst="rect">
            <a:avLst/>
          </a:prstGeom>
          <a:solidFill>
            <a:schemeClr val="tx1"/>
          </a:solidFill>
          <a:ln w="12700">
            <a:solidFill>
              <a:schemeClr val="bg1"/>
            </a:solidFill>
          </a:ln>
        </p:spPr>
        <p:txBody>
          <a:bodyPr wrap="square" rtlCol="0">
            <a:spAutoFit/>
          </a:bodyPr>
          <a:lstStyle/>
          <a:p>
            <a:r>
              <a:rPr lang="it-IT" sz="1100" dirty="0" smtClean="0">
                <a:solidFill>
                  <a:schemeClr val="bg1"/>
                </a:solidFill>
                <a:latin typeface="Verdana" panose="020B0604030504040204" pitchFamily="34" charset="0"/>
                <a:ea typeface="Verdana" panose="020B0604030504040204" pitchFamily="34" charset="0"/>
              </a:rPr>
              <a:t>Media annua PM10</a:t>
            </a:r>
            <a:endParaRPr lang="it-IT" sz="1100" dirty="0">
              <a:solidFill>
                <a:schemeClr val="bg1"/>
              </a:solidFill>
              <a:latin typeface="Verdana" panose="020B0604030504040204" pitchFamily="34" charset="0"/>
              <a:ea typeface="Verdana" panose="020B0604030504040204" pitchFamily="34" charset="0"/>
            </a:endParaRPr>
          </a:p>
        </p:txBody>
      </p:sp>
      <p:sp>
        <p:nvSpPr>
          <p:cNvPr id="10" name="CasellaDiTesto 9"/>
          <p:cNvSpPr txBox="1"/>
          <p:nvPr/>
        </p:nvSpPr>
        <p:spPr>
          <a:xfrm>
            <a:off x="3363928" y="848256"/>
            <a:ext cx="1604624" cy="261610"/>
          </a:xfrm>
          <a:prstGeom prst="rect">
            <a:avLst/>
          </a:prstGeom>
          <a:solidFill>
            <a:schemeClr val="tx1"/>
          </a:solidFill>
          <a:ln w="12700">
            <a:solidFill>
              <a:schemeClr val="bg1"/>
            </a:solidFill>
          </a:ln>
        </p:spPr>
        <p:txBody>
          <a:bodyPr wrap="square" rtlCol="0">
            <a:spAutoFit/>
          </a:bodyPr>
          <a:lstStyle/>
          <a:p>
            <a:r>
              <a:rPr lang="it-IT" sz="1100" dirty="0" smtClean="0">
                <a:solidFill>
                  <a:schemeClr val="bg1"/>
                </a:solidFill>
                <a:latin typeface="Verdana" panose="020B0604030504040204" pitchFamily="34" charset="0"/>
                <a:ea typeface="Verdana" panose="020B0604030504040204" pitchFamily="34" charset="0"/>
              </a:rPr>
              <a:t>Media annua PM2.5</a:t>
            </a:r>
            <a:endParaRPr lang="it-IT" sz="1100" dirty="0">
              <a:solidFill>
                <a:schemeClr val="bg1"/>
              </a:solidFill>
              <a:latin typeface="Verdana" panose="020B0604030504040204" pitchFamily="34" charset="0"/>
              <a:ea typeface="Verdana" panose="020B0604030504040204" pitchFamily="34" charset="0"/>
            </a:endParaRPr>
          </a:p>
        </p:txBody>
      </p:sp>
      <p:sp>
        <p:nvSpPr>
          <p:cNvPr id="11" name="CasellaDiTesto 10"/>
          <p:cNvSpPr txBox="1"/>
          <p:nvPr/>
        </p:nvSpPr>
        <p:spPr>
          <a:xfrm>
            <a:off x="0" y="3853128"/>
            <a:ext cx="1512168" cy="261610"/>
          </a:xfrm>
          <a:prstGeom prst="rect">
            <a:avLst/>
          </a:prstGeom>
          <a:solidFill>
            <a:schemeClr val="tx1"/>
          </a:solidFill>
          <a:ln w="12700">
            <a:solidFill>
              <a:schemeClr val="bg1"/>
            </a:solidFill>
          </a:ln>
        </p:spPr>
        <p:txBody>
          <a:bodyPr wrap="square" rtlCol="0">
            <a:spAutoFit/>
          </a:bodyPr>
          <a:lstStyle/>
          <a:p>
            <a:r>
              <a:rPr lang="it-IT" sz="1100" dirty="0" smtClean="0">
                <a:solidFill>
                  <a:schemeClr val="bg1"/>
                </a:solidFill>
                <a:latin typeface="Verdana" panose="020B0604030504040204" pitchFamily="34" charset="0"/>
                <a:ea typeface="Verdana" panose="020B0604030504040204" pitchFamily="34" charset="0"/>
              </a:rPr>
              <a:t>Media annua </a:t>
            </a:r>
            <a:r>
              <a:rPr lang="it-IT" sz="1100" dirty="0" err="1" smtClean="0">
                <a:solidFill>
                  <a:schemeClr val="bg1"/>
                </a:solidFill>
                <a:latin typeface="Verdana" panose="020B0604030504040204" pitchFamily="34" charset="0"/>
                <a:ea typeface="Verdana" panose="020B0604030504040204" pitchFamily="34" charset="0"/>
              </a:rPr>
              <a:t>NOx</a:t>
            </a:r>
            <a:endParaRPr lang="it-IT" sz="1100" dirty="0">
              <a:solidFill>
                <a:schemeClr val="bg1"/>
              </a:solidFill>
              <a:latin typeface="Verdana" panose="020B0604030504040204" pitchFamily="34" charset="0"/>
              <a:ea typeface="Verdana" panose="020B0604030504040204" pitchFamily="34" charset="0"/>
            </a:endParaRPr>
          </a:p>
        </p:txBody>
      </p:sp>
      <p:sp>
        <p:nvSpPr>
          <p:cNvPr id="12" name="CasellaDiTesto 11"/>
          <p:cNvSpPr txBox="1"/>
          <p:nvPr/>
        </p:nvSpPr>
        <p:spPr>
          <a:xfrm>
            <a:off x="3311412" y="3873558"/>
            <a:ext cx="1512168" cy="261610"/>
          </a:xfrm>
          <a:prstGeom prst="rect">
            <a:avLst/>
          </a:prstGeom>
          <a:solidFill>
            <a:schemeClr val="tx1"/>
          </a:solidFill>
          <a:ln w="12700">
            <a:solidFill>
              <a:schemeClr val="bg1"/>
            </a:solidFill>
          </a:ln>
        </p:spPr>
        <p:txBody>
          <a:bodyPr wrap="square" rtlCol="0">
            <a:spAutoFit/>
          </a:bodyPr>
          <a:lstStyle/>
          <a:p>
            <a:r>
              <a:rPr lang="it-IT" sz="1100" dirty="0" smtClean="0">
                <a:solidFill>
                  <a:schemeClr val="bg1"/>
                </a:solidFill>
                <a:latin typeface="Verdana" panose="020B0604030504040204" pitchFamily="34" charset="0"/>
                <a:ea typeface="Verdana" panose="020B0604030504040204" pitchFamily="34" charset="0"/>
              </a:rPr>
              <a:t>Media annua SO</a:t>
            </a:r>
            <a:r>
              <a:rPr lang="it-IT" sz="1100" baseline="-25000" dirty="0" smtClean="0">
                <a:solidFill>
                  <a:schemeClr val="bg1"/>
                </a:solidFill>
                <a:latin typeface="Verdana" panose="020B0604030504040204" pitchFamily="34" charset="0"/>
                <a:ea typeface="Verdana" panose="020B0604030504040204" pitchFamily="34" charset="0"/>
              </a:rPr>
              <a:t>2</a:t>
            </a:r>
            <a:endParaRPr lang="it-IT" sz="1100" dirty="0">
              <a:solidFill>
                <a:schemeClr val="bg1"/>
              </a:solidFill>
              <a:latin typeface="Verdana" panose="020B0604030504040204" pitchFamily="34" charset="0"/>
              <a:ea typeface="Verdana" panose="020B0604030504040204" pitchFamily="34" charset="0"/>
            </a:endParaRPr>
          </a:p>
        </p:txBody>
      </p:sp>
      <p:pic>
        <p:nvPicPr>
          <p:cNvPr id="21" name="Immagine 20"/>
          <p:cNvPicPr>
            <a:picLocks noChangeAspect="1"/>
          </p:cNvPicPr>
          <p:nvPr/>
        </p:nvPicPr>
        <p:blipFill rotWithShape="1">
          <a:blip r:embed="rId4" cstate="print">
            <a:extLst>
              <a:ext uri="{28A0092B-C50C-407E-A947-70E740481C1C}">
                <a14:useLocalDpi xmlns:a14="http://schemas.microsoft.com/office/drawing/2010/main" val="0"/>
              </a:ext>
            </a:extLst>
          </a:blip>
          <a:srcRect b="54058"/>
          <a:stretch/>
        </p:blipFill>
        <p:spPr>
          <a:xfrm>
            <a:off x="6732240" y="5338240"/>
            <a:ext cx="2411760" cy="1519760"/>
          </a:xfrm>
          <a:prstGeom prst="rect">
            <a:avLst/>
          </a:prstGeom>
        </p:spPr>
      </p:pic>
      <p:pic>
        <p:nvPicPr>
          <p:cNvPr id="22" name="Immagin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848256"/>
            <a:ext cx="6594251" cy="5987026"/>
          </a:xfrm>
          <a:prstGeom prst="rect">
            <a:avLst/>
          </a:prstGeom>
        </p:spPr>
      </p:pic>
      <p:sp>
        <p:nvSpPr>
          <p:cNvPr id="17" name="CasellaDiTesto 16"/>
          <p:cNvSpPr txBox="1"/>
          <p:nvPr/>
        </p:nvSpPr>
        <p:spPr>
          <a:xfrm>
            <a:off x="20937" y="903616"/>
            <a:ext cx="1512168" cy="261610"/>
          </a:xfrm>
          <a:prstGeom prst="rect">
            <a:avLst/>
          </a:prstGeom>
          <a:solidFill>
            <a:schemeClr val="tx1"/>
          </a:solidFill>
          <a:ln w="12700">
            <a:solidFill>
              <a:schemeClr val="bg1"/>
            </a:solidFill>
          </a:ln>
        </p:spPr>
        <p:txBody>
          <a:bodyPr wrap="square" rtlCol="0">
            <a:spAutoFit/>
          </a:bodyPr>
          <a:lstStyle/>
          <a:p>
            <a:r>
              <a:rPr lang="it-IT" sz="1100" dirty="0" smtClean="0">
                <a:solidFill>
                  <a:schemeClr val="bg1"/>
                </a:solidFill>
                <a:latin typeface="Verdana" panose="020B0604030504040204" pitchFamily="34" charset="0"/>
                <a:ea typeface="Verdana" panose="020B0604030504040204" pitchFamily="34" charset="0"/>
              </a:rPr>
              <a:t>Media annua PM10</a:t>
            </a:r>
            <a:endParaRPr lang="it-IT" sz="1100" dirty="0">
              <a:solidFill>
                <a:schemeClr val="bg1"/>
              </a:solidFill>
              <a:latin typeface="Verdana" panose="020B0604030504040204" pitchFamily="34" charset="0"/>
              <a:ea typeface="Verdana" panose="020B0604030504040204" pitchFamily="34" charset="0"/>
            </a:endParaRPr>
          </a:p>
        </p:txBody>
      </p:sp>
      <p:sp>
        <p:nvSpPr>
          <p:cNvPr id="18" name="CasellaDiTesto 17"/>
          <p:cNvSpPr txBox="1"/>
          <p:nvPr/>
        </p:nvSpPr>
        <p:spPr>
          <a:xfrm>
            <a:off x="3349288" y="870278"/>
            <a:ext cx="1604624" cy="261610"/>
          </a:xfrm>
          <a:prstGeom prst="rect">
            <a:avLst/>
          </a:prstGeom>
          <a:solidFill>
            <a:schemeClr val="tx1"/>
          </a:solidFill>
          <a:ln w="12700">
            <a:solidFill>
              <a:schemeClr val="bg1"/>
            </a:solidFill>
          </a:ln>
        </p:spPr>
        <p:txBody>
          <a:bodyPr wrap="square" rtlCol="0">
            <a:spAutoFit/>
          </a:bodyPr>
          <a:lstStyle/>
          <a:p>
            <a:r>
              <a:rPr lang="it-IT" sz="1100" dirty="0" smtClean="0">
                <a:solidFill>
                  <a:schemeClr val="bg1"/>
                </a:solidFill>
                <a:latin typeface="Verdana" panose="020B0604030504040204" pitchFamily="34" charset="0"/>
                <a:ea typeface="Verdana" panose="020B0604030504040204" pitchFamily="34" charset="0"/>
              </a:rPr>
              <a:t>Media annua PM2.5</a:t>
            </a:r>
            <a:endParaRPr lang="it-IT" sz="1100" dirty="0">
              <a:solidFill>
                <a:schemeClr val="bg1"/>
              </a:solidFill>
              <a:latin typeface="Verdana" panose="020B0604030504040204" pitchFamily="34" charset="0"/>
              <a:ea typeface="Verdana" panose="020B0604030504040204" pitchFamily="34" charset="0"/>
            </a:endParaRPr>
          </a:p>
        </p:txBody>
      </p:sp>
      <p:sp>
        <p:nvSpPr>
          <p:cNvPr id="19" name="CasellaDiTesto 18"/>
          <p:cNvSpPr txBox="1"/>
          <p:nvPr/>
        </p:nvSpPr>
        <p:spPr>
          <a:xfrm>
            <a:off x="23852" y="3908488"/>
            <a:ext cx="1512168" cy="261610"/>
          </a:xfrm>
          <a:prstGeom prst="rect">
            <a:avLst/>
          </a:prstGeom>
          <a:solidFill>
            <a:schemeClr val="tx1"/>
          </a:solidFill>
          <a:ln w="12700">
            <a:solidFill>
              <a:schemeClr val="bg1"/>
            </a:solidFill>
          </a:ln>
        </p:spPr>
        <p:txBody>
          <a:bodyPr wrap="square" rtlCol="0">
            <a:spAutoFit/>
          </a:bodyPr>
          <a:lstStyle/>
          <a:p>
            <a:r>
              <a:rPr lang="it-IT" sz="1100" dirty="0" smtClean="0">
                <a:solidFill>
                  <a:schemeClr val="bg1"/>
                </a:solidFill>
                <a:latin typeface="Verdana" panose="020B0604030504040204" pitchFamily="34" charset="0"/>
                <a:ea typeface="Verdana" panose="020B0604030504040204" pitchFamily="34" charset="0"/>
              </a:rPr>
              <a:t>Media annua </a:t>
            </a:r>
            <a:r>
              <a:rPr lang="it-IT" sz="1100" dirty="0" err="1" smtClean="0">
                <a:solidFill>
                  <a:schemeClr val="bg1"/>
                </a:solidFill>
                <a:latin typeface="Verdana" panose="020B0604030504040204" pitchFamily="34" charset="0"/>
                <a:ea typeface="Verdana" panose="020B0604030504040204" pitchFamily="34" charset="0"/>
              </a:rPr>
              <a:t>NOx</a:t>
            </a:r>
            <a:endParaRPr lang="it-IT" sz="1100" dirty="0">
              <a:solidFill>
                <a:schemeClr val="bg1"/>
              </a:solidFill>
              <a:latin typeface="Verdana" panose="020B0604030504040204" pitchFamily="34" charset="0"/>
              <a:ea typeface="Verdana" panose="020B0604030504040204" pitchFamily="34" charset="0"/>
            </a:endParaRPr>
          </a:p>
        </p:txBody>
      </p:sp>
      <p:sp>
        <p:nvSpPr>
          <p:cNvPr id="20" name="CasellaDiTesto 19"/>
          <p:cNvSpPr txBox="1"/>
          <p:nvPr/>
        </p:nvSpPr>
        <p:spPr>
          <a:xfrm>
            <a:off x="3363928" y="3895580"/>
            <a:ext cx="1512168" cy="261610"/>
          </a:xfrm>
          <a:prstGeom prst="rect">
            <a:avLst/>
          </a:prstGeom>
          <a:solidFill>
            <a:schemeClr val="tx1"/>
          </a:solidFill>
          <a:ln w="12700">
            <a:solidFill>
              <a:schemeClr val="bg1"/>
            </a:solidFill>
          </a:ln>
        </p:spPr>
        <p:txBody>
          <a:bodyPr wrap="square" rtlCol="0">
            <a:spAutoFit/>
          </a:bodyPr>
          <a:lstStyle/>
          <a:p>
            <a:r>
              <a:rPr lang="it-IT" sz="1100" dirty="0" smtClean="0">
                <a:solidFill>
                  <a:schemeClr val="bg1"/>
                </a:solidFill>
                <a:latin typeface="Verdana" panose="020B0604030504040204" pitchFamily="34" charset="0"/>
                <a:ea typeface="Verdana" panose="020B0604030504040204" pitchFamily="34" charset="0"/>
              </a:rPr>
              <a:t>Media annua SO</a:t>
            </a:r>
            <a:r>
              <a:rPr lang="it-IT" sz="1100" baseline="-25000" dirty="0" smtClean="0">
                <a:solidFill>
                  <a:schemeClr val="bg1"/>
                </a:solidFill>
                <a:latin typeface="Verdana" panose="020B0604030504040204" pitchFamily="34" charset="0"/>
                <a:ea typeface="Verdana" panose="020B0604030504040204" pitchFamily="34" charset="0"/>
              </a:rPr>
              <a:t>2</a:t>
            </a:r>
            <a:endParaRPr lang="it-IT" sz="1100" dirty="0">
              <a:solidFill>
                <a:schemeClr val="bg1"/>
              </a:solidFill>
              <a:latin typeface="Verdana" panose="020B0604030504040204" pitchFamily="34" charset="0"/>
              <a:ea typeface="Verdana" panose="020B0604030504040204" pitchFamily="34" charset="0"/>
            </a:endParaRPr>
          </a:p>
        </p:txBody>
      </p:sp>
      <p:sp>
        <p:nvSpPr>
          <p:cNvPr id="23" name="Ovale 22"/>
          <p:cNvSpPr/>
          <p:nvPr/>
        </p:nvSpPr>
        <p:spPr>
          <a:xfrm>
            <a:off x="179512" y="2492896"/>
            <a:ext cx="1008112" cy="792088"/>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CasellaDiTesto 23"/>
          <p:cNvSpPr txBox="1"/>
          <p:nvPr/>
        </p:nvSpPr>
        <p:spPr>
          <a:xfrm>
            <a:off x="228256" y="2743409"/>
            <a:ext cx="1116043" cy="276999"/>
          </a:xfrm>
          <a:prstGeom prst="rect">
            <a:avLst/>
          </a:prstGeom>
          <a:noFill/>
        </p:spPr>
        <p:txBody>
          <a:bodyPr wrap="square" rtlCol="0">
            <a:spAutoFit/>
          </a:bodyPr>
          <a:lstStyle/>
          <a:p>
            <a:r>
              <a:rPr lang="it-IT" sz="1200" b="1" dirty="0" smtClean="0">
                <a:solidFill>
                  <a:schemeClr val="bg1"/>
                </a:solidFill>
                <a:latin typeface="Verdana" panose="020B0604030504040204" pitchFamily="34" charset="0"/>
                <a:ea typeface="Verdana" panose="020B0604030504040204" pitchFamily="34" charset="0"/>
              </a:rPr>
              <a:t>Fognano</a:t>
            </a:r>
            <a:endParaRPr lang="it-IT" sz="1200" b="1" dirty="0">
              <a:solidFill>
                <a:schemeClr val="bg1"/>
              </a:solidFill>
              <a:latin typeface="Verdana" panose="020B0604030504040204" pitchFamily="34" charset="0"/>
              <a:ea typeface="Verdana" panose="020B0604030504040204" pitchFamily="34" charset="0"/>
            </a:endParaRPr>
          </a:p>
        </p:txBody>
      </p:sp>
      <p:sp>
        <p:nvSpPr>
          <p:cNvPr id="25" name="Ovale 24"/>
          <p:cNvSpPr/>
          <p:nvPr/>
        </p:nvSpPr>
        <p:spPr>
          <a:xfrm>
            <a:off x="3544483" y="2448461"/>
            <a:ext cx="1008112" cy="792088"/>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CasellaDiTesto 25"/>
          <p:cNvSpPr txBox="1"/>
          <p:nvPr/>
        </p:nvSpPr>
        <p:spPr>
          <a:xfrm>
            <a:off x="3593227" y="2698974"/>
            <a:ext cx="1116043" cy="276999"/>
          </a:xfrm>
          <a:prstGeom prst="rect">
            <a:avLst/>
          </a:prstGeom>
          <a:noFill/>
        </p:spPr>
        <p:txBody>
          <a:bodyPr wrap="square" rtlCol="0">
            <a:spAutoFit/>
          </a:bodyPr>
          <a:lstStyle/>
          <a:p>
            <a:r>
              <a:rPr lang="it-IT" sz="1200" b="1" dirty="0" smtClean="0">
                <a:solidFill>
                  <a:schemeClr val="bg1"/>
                </a:solidFill>
                <a:latin typeface="Verdana" panose="020B0604030504040204" pitchFamily="34" charset="0"/>
                <a:ea typeface="Verdana" panose="020B0604030504040204" pitchFamily="34" charset="0"/>
              </a:rPr>
              <a:t>Fognano</a:t>
            </a:r>
            <a:endParaRPr lang="it-IT" sz="1200" b="1" dirty="0">
              <a:solidFill>
                <a:schemeClr val="bg1"/>
              </a:solidFill>
              <a:latin typeface="Verdana" panose="020B0604030504040204" pitchFamily="34" charset="0"/>
              <a:ea typeface="Verdana" panose="020B0604030504040204" pitchFamily="34" charset="0"/>
            </a:endParaRPr>
          </a:p>
        </p:txBody>
      </p:sp>
      <p:sp>
        <p:nvSpPr>
          <p:cNvPr id="27" name="Ovale 26"/>
          <p:cNvSpPr/>
          <p:nvPr/>
        </p:nvSpPr>
        <p:spPr>
          <a:xfrm>
            <a:off x="179512" y="5553128"/>
            <a:ext cx="1008112" cy="792088"/>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asellaDiTesto 27"/>
          <p:cNvSpPr txBox="1"/>
          <p:nvPr/>
        </p:nvSpPr>
        <p:spPr>
          <a:xfrm>
            <a:off x="228256" y="5803641"/>
            <a:ext cx="1116043" cy="276999"/>
          </a:xfrm>
          <a:prstGeom prst="rect">
            <a:avLst/>
          </a:prstGeom>
          <a:noFill/>
        </p:spPr>
        <p:txBody>
          <a:bodyPr wrap="square" rtlCol="0">
            <a:spAutoFit/>
          </a:bodyPr>
          <a:lstStyle/>
          <a:p>
            <a:r>
              <a:rPr lang="it-IT" sz="1200" b="1" dirty="0" smtClean="0">
                <a:solidFill>
                  <a:schemeClr val="bg1"/>
                </a:solidFill>
                <a:latin typeface="Verdana" panose="020B0604030504040204" pitchFamily="34" charset="0"/>
                <a:ea typeface="Verdana" panose="020B0604030504040204" pitchFamily="34" charset="0"/>
              </a:rPr>
              <a:t>Fognano</a:t>
            </a:r>
            <a:endParaRPr lang="it-IT" sz="1200" b="1" dirty="0">
              <a:solidFill>
                <a:schemeClr val="bg1"/>
              </a:solidFill>
              <a:latin typeface="Verdana" panose="020B0604030504040204" pitchFamily="34" charset="0"/>
              <a:ea typeface="Verdana" panose="020B0604030504040204" pitchFamily="34" charset="0"/>
            </a:endParaRPr>
          </a:p>
        </p:txBody>
      </p:sp>
      <p:sp>
        <p:nvSpPr>
          <p:cNvPr id="29" name="Ovale 28"/>
          <p:cNvSpPr/>
          <p:nvPr/>
        </p:nvSpPr>
        <p:spPr>
          <a:xfrm>
            <a:off x="3544483" y="5473763"/>
            <a:ext cx="1008112" cy="792088"/>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CasellaDiTesto 29"/>
          <p:cNvSpPr txBox="1"/>
          <p:nvPr/>
        </p:nvSpPr>
        <p:spPr>
          <a:xfrm>
            <a:off x="3593227" y="5724276"/>
            <a:ext cx="1116043" cy="276999"/>
          </a:xfrm>
          <a:prstGeom prst="rect">
            <a:avLst/>
          </a:prstGeom>
          <a:noFill/>
        </p:spPr>
        <p:txBody>
          <a:bodyPr wrap="square" rtlCol="0">
            <a:spAutoFit/>
          </a:bodyPr>
          <a:lstStyle/>
          <a:p>
            <a:r>
              <a:rPr lang="it-IT" sz="1200" b="1" dirty="0" smtClean="0">
                <a:solidFill>
                  <a:schemeClr val="bg1"/>
                </a:solidFill>
                <a:latin typeface="Verdana" panose="020B0604030504040204" pitchFamily="34" charset="0"/>
                <a:ea typeface="Verdana" panose="020B0604030504040204" pitchFamily="34" charset="0"/>
              </a:rPr>
              <a:t>Fognano</a:t>
            </a:r>
            <a:endParaRPr lang="it-IT" sz="12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258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3" grpId="0" animBg="1"/>
      <p:bldP spid="24" grpId="0"/>
      <p:bldP spid="25" grpId="0" animBg="1"/>
      <p:bldP spid="26" grpId="0"/>
      <p:bldP spid="27" grpId="0" animBg="1"/>
      <p:bldP spid="28" grpId="0"/>
      <p:bldP spid="29" grpId="0" animBg="1"/>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6055" y="0"/>
            <a:ext cx="9160055" cy="830997"/>
          </a:xfrm>
          <a:prstGeom prst="rect">
            <a:avLst/>
          </a:prstGeom>
          <a:noFill/>
        </p:spPr>
        <p:txBody>
          <a:bodyPr wrap="square" rtlCol="0">
            <a:spAutoFit/>
          </a:bodyPr>
          <a:lstStyle/>
          <a:p>
            <a:pPr algn="ctr"/>
            <a:r>
              <a:rPr lang="it-IT" sz="2400" b="1" dirty="0" smtClean="0">
                <a:solidFill>
                  <a:schemeClr val="bg1"/>
                </a:solidFill>
                <a:latin typeface="Verdana" pitchFamily="34" charset="0"/>
                <a:ea typeface="Verdana" pitchFamily="34" charset="0"/>
                <a:cs typeface="Verdana" pitchFamily="34" charset="0"/>
              </a:rPr>
              <a:t>TAVOLA PSC CON AREA DI PREVISIONE ‘EX SALVARANI’ (26S2)</a:t>
            </a:r>
            <a:endParaRPr lang="it-IT" sz="2400" b="1" dirty="0">
              <a:solidFill>
                <a:schemeClr val="bg1"/>
              </a:solidFill>
              <a:latin typeface="Verdana" pitchFamily="34" charset="0"/>
              <a:ea typeface="Verdana" pitchFamily="34" charset="0"/>
              <a:cs typeface="Verdana" pitchFamily="34" charset="0"/>
            </a:endParaRPr>
          </a:p>
        </p:txBody>
      </p:sp>
      <p:pic>
        <p:nvPicPr>
          <p:cNvPr id="1027" name="Picture 3"/>
          <p:cNvPicPr>
            <a:picLocks noChangeAspect="1" noChangeArrowheads="1"/>
          </p:cNvPicPr>
          <p:nvPr/>
        </p:nvPicPr>
        <p:blipFill>
          <a:blip r:embed="rId2" cstate="print"/>
          <a:srcRect/>
          <a:stretch>
            <a:fillRect/>
          </a:stretch>
        </p:blipFill>
        <p:spPr bwMode="auto">
          <a:xfrm>
            <a:off x="1475656" y="1172016"/>
            <a:ext cx="6336704" cy="52483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611560" y="548680"/>
            <a:ext cx="8229600" cy="3528392"/>
          </a:xfrm>
        </p:spPr>
        <p:txBody>
          <a:bodyPr>
            <a:noAutofit/>
          </a:bodyPr>
          <a:lstStyle/>
          <a:p>
            <a:pPr algn="ctr"/>
            <a:r>
              <a:rPr lang="it-IT" sz="5400" b="1" dirty="0" smtClean="0">
                <a:solidFill>
                  <a:schemeClr val="bg1"/>
                </a:solidFill>
                <a:latin typeface="Arial" pitchFamily="34" charset="0"/>
                <a:cs typeface="Arial" pitchFamily="34" charset="0"/>
              </a:rPr>
              <a:t>VIABILITA’</a:t>
            </a:r>
            <a:br>
              <a:rPr lang="it-IT" sz="5400" b="1" dirty="0" smtClean="0">
                <a:solidFill>
                  <a:schemeClr val="bg1"/>
                </a:solidFill>
                <a:latin typeface="Arial" pitchFamily="34" charset="0"/>
                <a:cs typeface="Arial" pitchFamily="34" charset="0"/>
              </a:rPr>
            </a:br>
            <a:r>
              <a:rPr lang="it-IT" sz="3600" b="1" dirty="0" smtClean="0">
                <a:solidFill>
                  <a:schemeClr val="bg1"/>
                </a:solidFill>
                <a:latin typeface="Arial" pitchFamily="34" charset="0"/>
                <a:cs typeface="Arial" pitchFamily="34" charset="0"/>
              </a:rPr>
              <a:t/>
            </a:r>
            <a:br>
              <a:rPr lang="it-IT" sz="3600" b="1" dirty="0" smtClean="0">
                <a:solidFill>
                  <a:schemeClr val="bg1"/>
                </a:solidFill>
                <a:latin typeface="Arial" pitchFamily="34" charset="0"/>
                <a:cs typeface="Arial" pitchFamily="34" charset="0"/>
              </a:rPr>
            </a:br>
            <a:endParaRPr lang="it-IT" sz="36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7333" y="1198597"/>
            <a:ext cx="8028384" cy="5670193"/>
          </a:xfrm>
          <a:prstGeom prst="rect">
            <a:avLst/>
          </a:prstGeom>
        </p:spPr>
      </p:pic>
      <p:sp>
        <p:nvSpPr>
          <p:cNvPr id="5" name="CasellaDiTesto 4"/>
          <p:cNvSpPr txBox="1"/>
          <p:nvPr/>
        </p:nvSpPr>
        <p:spPr>
          <a:xfrm>
            <a:off x="622428" y="652626"/>
            <a:ext cx="7899143" cy="707886"/>
          </a:xfrm>
          <a:prstGeom prst="rect">
            <a:avLst/>
          </a:prstGeom>
          <a:noFill/>
        </p:spPr>
        <p:txBody>
          <a:bodyPr wrap="square" rtlCol="0">
            <a:spAutoFit/>
          </a:bodyPr>
          <a:lstStyle/>
          <a:p>
            <a:pPr algn="ctr"/>
            <a:r>
              <a:rPr lang="it-IT" sz="2000" b="1" dirty="0" smtClean="0">
                <a:solidFill>
                  <a:schemeClr val="bg1"/>
                </a:solidFill>
                <a:latin typeface="Verdana" panose="020B0604030504040204" pitchFamily="34" charset="0"/>
                <a:ea typeface="Verdana" panose="020B0604030504040204" pitchFamily="34" charset="0"/>
              </a:rPr>
              <a:t>ANALISI DELLE INFRASTRUTTURE TERRITORIALI</a:t>
            </a:r>
          </a:p>
          <a:p>
            <a:pPr algn="ctr"/>
            <a:endParaRPr lang="it-IT" sz="2000" b="1" dirty="0">
              <a:solidFill>
                <a:schemeClr val="bg1"/>
              </a:solidFill>
              <a:latin typeface="Verdana" panose="020B0604030504040204" pitchFamily="34" charset="0"/>
              <a:ea typeface="Verdana" panose="020B0604030504040204" pitchFamily="34" charset="0"/>
            </a:endParaRPr>
          </a:p>
        </p:txBody>
      </p:sp>
      <p:sp>
        <p:nvSpPr>
          <p:cNvPr id="7" name="Figura a mano libera 6"/>
          <p:cNvSpPr/>
          <p:nvPr/>
        </p:nvSpPr>
        <p:spPr>
          <a:xfrm>
            <a:off x="2603500" y="2241039"/>
            <a:ext cx="3956050" cy="1054611"/>
          </a:xfrm>
          <a:custGeom>
            <a:avLst/>
            <a:gdLst>
              <a:gd name="connsiteX0" fmla="*/ 3956050 w 3956050"/>
              <a:gd name="connsiteY0" fmla="*/ 1054611 h 1054611"/>
              <a:gd name="connsiteX1" fmla="*/ 3835400 w 3956050"/>
              <a:gd name="connsiteY1" fmla="*/ 1010161 h 1054611"/>
              <a:gd name="connsiteX2" fmla="*/ 3771900 w 3956050"/>
              <a:gd name="connsiteY2" fmla="*/ 1041911 h 1054611"/>
              <a:gd name="connsiteX3" fmla="*/ 3282950 w 3956050"/>
              <a:gd name="connsiteY3" fmla="*/ 959361 h 1054611"/>
              <a:gd name="connsiteX4" fmla="*/ 2768600 w 3956050"/>
              <a:gd name="connsiteY4" fmla="*/ 432311 h 1054611"/>
              <a:gd name="connsiteX5" fmla="*/ 2343150 w 3956050"/>
              <a:gd name="connsiteY5" fmla="*/ 267211 h 1054611"/>
              <a:gd name="connsiteX6" fmla="*/ 2006600 w 3956050"/>
              <a:gd name="connsiteY6" fmla="*/ 241811 h 1054611"/>
              <a:gd name="connsiteX7" fmla="*/ 1949450 w 3956050"/>
              <a:gd name="connsiteY7" fmla="*/ 311661 h 1054611"/>
              <a:gd name="connsiteX8" fmla="*/ 1905000 w 3956050"/>
              <a:gd name="connsiteY8" fmla="*/ 292611 h 1054611"/>
              <a:gd name="connsiteX9" fmla="*/ 1873250 w 3956050"/>
              <a:gd name="connsiteY9" fmla="*/ 337061 h 1054611"/>
              <a:gd name="connsiteX10" fmla="*/ 1879600 w 3956050"/>
              <a:gd name="connsiteY10" fmla="*/ 387861 h 1054611"/>
              <a:gd name="connsiteX11" fmla="*/ 1739900 w 3956050"/>
              <a:gd name="connsiteY11" fmla="*/ 464061 h 1054611"/>
              <a:gd name="connsiteX12" fmla="*/ 1631950 w 3956050"/>
              <a:gd name="connsiteY12" fmla="*/ 495811 h 1054611"/>
              <a:gd name="connsiteX13" fmla="*/ 1485900 w 3956050"/>
              <a:gd name="connsiteY13" fmla="*/ 451361 h 1054611"/>
              <a:gd name="connsiteX14" fmla="*/ 1308100 w 3956050"/>
              <a:gd name="connsiteY14" fmla="*/ 394211 h 1054611"/>
              <a:gd name="connsiteX15" fmla="*/ 1231900 w 3956050"/>
              <a:gd name="connsiteY15" fmla="*/ 337061 h 1054611"/>
              <a:gd name="connsiteX16" fmla="*/ 819150 w 3956050"/>
              <a:gd name="connsiteY16" fmla="*/ 235461 h 1054611"/>
              <a:gd name="connsiteX17" fmla="*/ 0 w 3956050"/>
              <a:gd name="connsiteY17" fmla="*/ 511 h 105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56050" h="1054611">
                <a:moveTo>
                  <a:pt x="3956050" y="1054611"/>
                </a:moveTo>
                <a:cubicBezTo>
                  <a:pt x="3911071" y="1033444"/>
                  <a:pt x="3866092" y="1012278"/>
                  <a:pt x="3835400" y="1010161"/>
                </a:cubicBezTo>
                <a:cubicBezTo>
                  <a:pt x="3804708" y="1008044"/>
                  <a:pt x="3863975" y="1050378"/>
                  <a:pt x="3771900" y="1041911"/>
                </a:cubicBezTo>
                <a:cubicBezTo>
                  <a:pt x="3679825" y="1033444"/>
                  <a:pt x="3450167" y="1060961"/>
                  <a:pt x="3282950" y="959361"/>
                </a:cubicBezTo>
                <a:cubicBezTo>
                  <a:pt x="3115733" y="857761"/>
                  <a:pt x="2925233" y="547669"/>
                  <a:pt x="2768600" y="432311"/>
                </a:cubicBezTo>
                <a:cubicBezTo>
                  <a:pt x="2611967" y="316953"/>
                  <a:pt x="2470150" y="298961"/>
                  <a:pt x="2343150" y="267211"/>
                </a:cubicBezTo>
                <a:cubicBezTo>
                  <a:pt x="2216150" y="235461"/>
                  <a:pt x="2072216" y="234403"/>
                  <a:pt x="2006600" y="241811"/>
                </a:cubicBezTo>
                <a:cubicBezTo>
                  <a:pt x="1940984" y="249219"/>
                  <a:pt x="1966383" y="303194"/>
                  <a:pt x="1949450" y="311661"/>
                </a:cubicBezTo>
                <a:cubicBezTo>
                  <a:pt x="1932517" y="320128"/>
                  <a:pt x="1917700" y="288378"/>
                  <a:pt x="1905000" y="292611"/>
                </a:cubicBezTo>
                <a:cubicBezTo>
                  <a:pt x="1892300" y="296844"/>
                  <a:pt x="1877483" y="321186"/>
                  <a:pt x="1873250" y="337061"/>
                </a:cubicBezTo>
                <a:cubicBezTo>
                  <a:pt x="1869017" y="352936"/>
                  <a:pt x="1901825" y="366694"/>
                  <a:pt x="1879600" y="387861"/>
                </a:cubicBezTo>
                <a:cubicBezTo>
                  <a:pt x="1857375" y="409028"/>
                  <a:pt x="1781175" y="446069"/>
                  <a:pt x="1739900" y="464061"/>
                </a:cubicBezTo>
                <a:cubicBezTo>
                  <a:pt x="1698625" y="482053"/>
                  <a:pt x="1674283" y="497928"/>
                  <a:pt x="1631950" y="495811"/>
                </a:cubicBezTo>
                <a:cubicBezTo>
                  <a:pt x="1589617" y="493694"/>
                  <a:pt x="1485900" y="451361"/>
                  <a:pt x="1485900" y="451361"/>
                </a:cubicBezTo>
                <a:cubicBezTo>
                  <a:pt x="1431925" y="434428"/>
                  <a:pt x="1350433" y="413261"/>
                  <a:pt x="1308100" y="394211"/>
                </a:cubicBezTo>
                <a:cubicBezTo>
                  <a:pt x="1265767" y="375161"/>
                  <a:pt x="1313392" y="363519"/>
                  <a:pt x="1231900" y="337061"/>
                </a:cubicBezTo>
                <a:cubicBezTo>
                  <a:pt x="1150408" y="310603"/>
                  <a:pt x="1024467" y="291553"/>
                  <a:pt x="819150" y="235461"/>
                </a:cubicBezTo>
                <a:cubicBezTo>
                  <a:pt x="613833" y="179369"/>
                  <a:pt x="83608" y="-11131"/>
                  <a:pt x="0" y="511"/>
                </a:cubicBez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igura a mano libera 7"/>
          <p:cNvSpPr/>
          <p:nvPr/>
        </p:nvSpPr>
        <p:spPr>
          <a:xfrm>
            <a:off x="2451100" y="2589993"/>
            <a:ext cx="3689350" cy="616757"/>
          </a:xfrm>
          <a:custGeom>
            <a:avLst/>
            <a:gdLst>
              <a:gd name="connsiteX0" fmla="*/ 3689350 w 3689350"/>
              <a:gd name="connsiteY0" fmla="*/ 616757 h 616757"/>
              <a:gd name="connsiteX1" fmla="*/ 3251200 w 3689350"/>
              <a:gd name="connsiteY1" fmla="*/ 394507 h 616757"/>
              <a:gd name="connsiteX2" fmla="*/ 2679700 w 3689350"/>
              <a:gd name="connsiteY2" fmla="*/ 77007 h 616757"/>
              <a:gd name="connsiteX3" fmla="*/ 2374900 w 3689350"/>
              <a:gd name="connsiteY3" fmla="*/ 807 h 616757"/>
              <a:gd name="connsiteX4" fmla="*/ 2057400 w 3689350"/>
              <a:gd name="connsiteY4" fmla="*/ 38907 h 616757"/>
              <a:gd name="connsiteX5" fmla="*/ 1835150 w 3689350"/>
              <a:gd name="connsiteY5" fmla="*/ 70657 h 616757"/>
              <a:gd name="connsiteX6" fmla="*/ 1593850 w 3689350"/>
              <a:gd name="connsiteY6" fmla="*/ 51607 h 616757"/>
              <a:gd name="connsiteX7" fmla="*/ 1371600 w 3689350"/>
              <a:gd name="connsiteY7" fmla="*/ 51607 h 616757"/>
              <a:gd name="connsiteX8" fmla="*/ 1111250 w 3689350"/>
              <a:gd name="connsiteY8" fmla="*/ 45257 h 616757"/>
              <a:gd name="connsiteX9" fmla="*/ 920750 w 3689350"/>
              <a:gd name="connsiteY9" fmla="*/ 89707 h 616757"/>
              <a:gd name="connsiteX10" fmla="*/ 0 w 3689350"/>
              <a:gd name="connsiteY10" fmla="*/ 286557 h 61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89350" h="616757">
                <a:moveTo>
                  <a:pt x="3689350" y="616757"/>
                </a:moveTo>
                <a:cubicBezTo>
                  <a:pt x="3554412" y="550611"/>
                  <a:pt x="3419475" y="484465"/>
                  <a:pt x="3251200" y="394507"/>
                </a:cubicBezTo>
                <a:cubicBezTo>
                  <a:pt x="3082925" y="304549"/>
                  <a:pt x="2825750" y="142624"/>
                  <a:pt x="2679700" y="77007"/>
                </a:cubicBezTo>
                <a:cubicBezTo>
                  <a:pt x="2533650" y="11390"/>
                  <a:pt x="2478617" y="7157"/>
                  <a:pt x="2374900" y="807"/>
                </a:cubicBezTo>
                <a:cubicBezTo>
                  <a:pt x="2271183" y="-5543"/>
                  <a:pt x="2147358" y="27265"/>
                  <a:pt x="2057400" y="38907"/>
                </a:cubicBezTo>
                <a:cubicBezTo>
                  <a:pt x="1967442" y="50549"/>
                  <a:pt x="1912408" y="68540"/>
                  <a:pt x="1835150" y="70657"/>
                </a:cubicBezTo>
                <a:cubicBezTo>
                  <a:pt x="1757892" y="72774"/>
                  <a:pt x="1671108" y="54782"/>
                  <a:pt x="1593850" y="51607"/>
                </a:cubicBezTo>
                <a:cubicBezTo>
                  <a:pt x="1516592" y="48432"/>
                  <a:pt x="1452033" y="52665"/>
                  <a:pt x="1371600" y="51607"/>
                </a:cubicBezTo>
                <a:cubicBezTo>
                  <a:pt x="1291167" y="50549"/>
                  <a:pt x="1186392" y="38907"/>
                  <a:pt x="1111250" y="45257"/>
                </a:cubicBezTo>
                <a:cubicBezTo>
                  <a:pt x="1036108" y="51607"/>
                  <a:pt x="920750" y="89707"/>
                  <a:pt x="920750" y="89707"/>
                </a:cubicBezTo>
                <a:lnTo>
                  <a:pt x="0" y="286557"/>
                </a:lnTo>
              </a:path>
            </a:pathLst>
          </a:custGeom>
          <a:noFill/>
          <a:ln>
            <a:solidFill>
              <a:srgbClr val="F119D7">
                <a:alpha val="5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igura a mano libera 8"/>
          <p:cNvSpPr/>
          <p:nvPr/>
        </p:nvSpPr>
        <p:spPr>
          <a:xfrm>
            <a:off x="4330700" y="2641600"/>
            <a:ext cx="501650" cy="2324100"/>
          </a:xfrm>
          <a:custGeom>
            <a:avLst/>
            <a:gdLst>
              <a:gd name="connsiteX0" fmla="*/ 0 w 501650"/>
              <a:gd name="connsiteY0" fmla="*/ 0 h 2324100"/>
              <a:gd name="connsiteX1" fmla="*/ 31750 w 501650"/>
              <a:gd name="connsiteY1" fmla="*/ 165100 h 2324100"/>
              <a:gd name="connsiteX2" fmla="*/ 31750 w 501650"/>
              <a:gd name="connsiteY2" fmla="*/ 311150 h 2324100"/>
              <a:gd name="connsiteX3" fmla="*/ 6350 w 501650"/>
              <a:gd name="connsiteY3" fmla="*/ 488950 h 2324100"/>
              <a:gd name="connsiteX4" fmla="*/ 25400 w 501650"/>
              <a:gd name="connsiteY4" fmla="*/ 596900 h 2324100"/>
              <a:gd name="connsiteX5" fmla="*/ 50800 w 501650"/>
              <a:gd name="connsiteY5" fmla="*/ 673100 h 2324100"/>
              <a:gd name="connsiteX6" fmla="*/ 82550 w 501650"/>
              <a:gd name="connsiteY6" fmla="*/ 819150 h 2324100"/>
              <a:gd name="connsiteX7" fmla="*/ 133350 w 501650"/>
              <a:gd name="connsiteY7" fmla="*/ 1016000 h 2324100"/>
              <a:gd name="connsiteX8" fmla="*/ 241300 w 501650"/>
              <a:gd name="connsiteY8" fmla="*/ 1295400 h 2324100"/>
              <a:gd name="connsiteX9" fmla="*/ 323850 w 501650"/>
              <a:gd name="connsiteY9" fmla="*/ 1504950 h 2324100"/>
              <a:gd name="connsiteX10" fmla="*/ 374650 w 501650"/>
              <a:gd name="connsiteY10" fmla="*/ 1663700 h 2324100"/>
              <a:gd name="connsiteX11" fmla="*/ 438150 w 501650"/>
              <a:gd name="connsiteY11" fmla="*/ 2038350 h 2324100"/>
              <a:gd name="connsiteX12" fmla="*/ 501650 w 501650"/>
              <a:gd name="connsiteY12" fmla="*/ 2324100 h 232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650" h="2324100">
                <a:moveTo>
                  <a:pt x="0" y="0"/>
                </a:moveTo>
                <a:cubicBezTo>
                  <a:pt x="13229" y="56621"/>
                  <a:pt x="26458" y="113242"/>
                  <a:pt x="31750" y="165100"/>
                </a:cubicBezTo>
                <a:cubicBezTo>
                  <a:pt x="37042" y="216958"/>
                  <a:pt x="35983" y="257175"/>
                  <a:pt x="31750" y="311150"/>
                </a:cubicBezTo>
                <a:cubicBezTo>
                  <a:pt x="27517" y="365125"/>
                  <a:pt x="7408" y="441325"/>
                  <a:pt x="6350" y="488950"/>
                </a:cubicBezTo>
                <a:cubicBezTo>
                  <a:pt x="5292" y="536575"/>
                  <a:pt x="17992" y="566208"/>
                  <a:pt x="25400" y="596900"/>
                </a:cubicBezTo>
                <a:cubicBezTo>
                  <a:pt x="32808" y="627592"/>
                  <a:pt x="41275" y="636058"/>
                  <a:pt x="50800" y="673100"/>
                </a:cubicBezTo>
                <a:cubicBezTo>
                  <a:pt x="60325" y="710142"/>
                  <a:pt x="68792" y="762000"/>
                  <a:pt x="82550" y="819150"/>
                </a:cubicBezTo>
                <a:cubicBezTo>
                  <a:pt x="96308" y="876300"/>
                  <a:pt x="106892" y="936625"/>
                  <a:pt x="133350" y="1016000"/>
                </a:cubicBezTo>
                <a:cubicBezTo>
                  <a:pt x="159808" y="1095375"/>
                  <a:pt x="209550" y="1213908"/>
                  <a:pt x="241300" y="1295400"/>
                </a:cubicBezTo>
                <a:cubicBezTo>
                  <a:pt x="273050" y="1376892"/>
                  <a:pt x="301625" y="1443567"/>
                  <a:pt x="323850" y="1504950"/>
                </a:cubicBezTo>
                <a:cubicBezTo>
                  <a:pt x="346075" y="1566333"/>
                  <a:pt x="355600" y="1574800"/>
                  <a:pt x="374650" y="1663700"/>
                </a:cubicBezTo>
                <a:cubicBezTo>
                  <a:pt x="393700" y="1752600"/>
                  <a:pt x="416983" y="1928283"/>
                  <a:pt x="438150" y="2038350"/>
                </a:cubicBezTo>
                <a:cubicBezTo>
                  <a:pt x="459317" y="2148417"/>
                  <a:pt x="480483" y="2236258"/>
                  <a:pt x="501650" y="2324100"/>
                </a:cubicBezTo>
              </a:path>
            </a:pathLst>
          </a:custGeom>
          <a:noFill/>
          <a:ln>
            <a:solidFill>
              <a:srgbClr val="F119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1" name="Connettore 2 10"/>
          <p:cNvCxnSpPr/>
          <p:nvPr/>
        </p:nvCxnSpPr>
        <p:spPr>
          <a:xfrm flipH="1" flipV="1">
            <a:off x="2195736" y="2241039"/>
            <a:ext cx="407764" cy="2"/>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876300" y="2060848"/>
            <a:ext cx="1319436" cy="646331"/>
          </a:xfrm>
          <a:prstGeom prst="rect">
            <a:avLst/>
          </a:prstGeom>
          <a:noFill/>
          <a:ln w="28575">
            <a:solidFill>
              <a:schemeClr val="accent6">
                <a:lumMod val="50000"/>
              </a:schemeClr>
            </a:solidFill>
          </a:ln>
        </p:spPr>
        <p:txBody>
          <a:bodyPr wrap="square" rtlCol="0">
            <a:spAutoFit/>
          </a:bodyPr>
          <a:lstStyle/>
          <a:p>
            <a:pPr algn="ctr"/>
            <a:r>
              <a:rPr lang="it-IT" sz="1200" dirty="0" smtClean="0">
                <a:solidFill>
                  <a:schemeClr val="bg1"/>
                </a:solidFill>
                <a:latin typeface="Verdana" panose="020B0604030504040204" pitchFamily="34" charset="0"/>
                <a:ea typeface="Verdana" panose="020B0604030504040204" pitchFamily="34" charset="0"/>
              </a:rPr>
              <a:t>Strada di collegamento urbano</a:t>
            </a:r>
            <a:endParaRPr lang="it-IT" sz="1200" dirty="0">
              <a:solidFill>
                <a:schemeClr val="bg1"/>
              </a:solidFill>
              <a:latin typeface="Verdana" panose="020B0604030504040204" pitchFamily="34" charset="0"/>
              <a:ea typeface="Verdana" panose="020B0604030504040204" pitchFamily="34" charset="0"/>
            </a:endParaRPr>
          </a:p>
        </p:txBody>
      </p:sp>
      <p:cxnSp>
        <p:nvCxnSpPr>
          <p:cNvPr id="20" name="Connettore 2 19"/>
          <p:cNvCxnSpPr>
            <a:stCxn id="9" idx="8"/>
          </p:cNvCxnSpPr>
          <p:nvPr/>
        </p:nvCxnSpPr>
        <p:spPr>
          <a:xfrm flipV="1">
            <a:off x="4572000" y="3933056"/>
            <a:ext cx="648072" cy="3944"/>
          </a:xfrm>
          <a:prstGeom prst="straightConnector1">
            <a:avLst/>
          </a:prstGeom>
          <a:ln w="28575">
            <a:solidFill>
              <a:srgbClr val="F119D7"/>
            </a:solidFill>
            <a:tailEnd type="triangle"/>
          </a:ln>
        </p:spPr>
        <p:style>
          <a:lnRef idx="1">
            <a:schemeClr val="accent1"/>
          </a:lnRef>
          <a:fillRef idx="0">
            <a:schemeClr val="accent1"/>
          </a:fillRef>
          <a:effectRef idx="0">
            <a:schemeClr val="accent1"/>
          </a:effectRef>
          <a:fontRef idx="minor">
            <a:schemeClr val="tx1"/>
          </a:fontRef>
        </p:style>
      </p:cxnSp>
      <p:sp>
        <p:nvSpPr>
          <p:cNvPr id="23" name="CasellaDiTesto 22"/>
          <p:cNvSpPr txBox="1"/>
          <p:nvPr/>
        </p:nvSpPr>
        <p:spPr>
          <a:xfrm>
            <a:off x="5273476" y="3794903"/>
            <a:ext cx="1170732" cy="461665"/>
          </a:xfrm>
          <a:prstGeom prst="rect">
            <a:avLst/>
          </a:prstGeom>
          <a:noFill/>
          <a:ln w="41275">
            <a:solidFill>
              <a:srgbClr val="F119D7"/>
            </a:solidFill>
          </a:ln>
        </p:spPr>
        <p:txBody>
          <a:bodyPr wrap="square" rtlCol="0">
            <a:spAutoFit/>
          </a:bodyPr>
          <a:lstStyle/>
          <a:p>
            <a:pPr algn="ctr"/>
            <a:r>
              <a:rPr lang="it-IT" sz="1200" dirty="0" smtClean="0">
                <a:solidFill>
                  <a:schemeClr val="bg1"/>
                </a:solidFill>
                <a:latin typeface="Verdana" panose="020B0604030504040204" pitchFamily="34" charset="0"/>
                <a:ea typeface="Verdana" panose="020B0604030504040204" pitchFamily="34" charset="0"/>
              </a:rPr>
              <a:t>Elettrodotto con tralicci</a:t>
            </a:r>
            <a:endParaRPr lang="it-IT" sz="1200" dirty="0">
              <a:solidFill>
                <a:schemeClr val="bg1"/>
              </a:solidFill>
              <a:latin typeface="Verdana" panose="020B0604030504040204" pitchFamily="34" charset="0"/>
              <a:ea typeface="Verdana" panose="020B0604030504040204" pitchFamily="34" charset="0"/>
            </a:endParaRPr>
          </a:p>
        </p:txBody>
      </p:sp>
      <p:cxnSp>
        <p:nvCxnSpPr>
          <p:cNvPr id="12" name="Connettore 2 11"/>
          <p:cNvCxnSpPr/>
          <p:nvPr/>
        </p:nvCxnSpPr>
        <p:spPr>
          <a:xfrm flipV="1">
            <a:off x="4245382" y="5365626"/>
            <a:ext cx="648072" cy="3944"/>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4946858" y="5227473"/>
            <a:ext cx="1170732" cy="276999"/>
          </a:xfrm>
          <a:prstGeom prst="rect">
            <a:avLst/>
          </a:prstGeom>
          <a:noFill/>
          <a:ln w="41275">
            <a:solidFill>
              <a:srgbClr val="FFFF00"/>
            </a:solidFill>
          </a:ln>
        </p:spPr>
        <p:txBody>
          <a:bodyPr wrap="square" rtlCol="0">
            <a:spAutoFit/>
          </a:bodyPr>
          <a:lstStyle/>
          <a:p>
            <a:pPr algn="ctr"/>
            <a:r>
              <a:rPr lang="it-IT" sz="1200" dirty="0" smtClean="0">
                <a:solidFill>
                  <a:schemeClr val="bg1"/>
                </a:solidFill>
                <a:latin typeface="Verdana" panose="020B0604030504040204" pitchFamily="34" charset="0"/>
                <a:ea typeface="Verdana" panose="020B0604030504040204" pitchFamily="34" charset="0"/>
              </a:rPr>
              <a:t>Tangenziale</a:t>
            </a:r>
            <a:endParaRPr lang="it-IT" sz="1200" dirty="0">
              <a:solidFill>
                <a:schemeClr val="bg1"/>
              </a:solidFill>
              <a:latin typeface="Verdana" panose="020B0604030504040204" pitchFamily="34" charset="0"/>
              <a:ea typeface="Verdana" panose="020B060403050404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332656"/>
            <a:ext cx="8229600" cy="828328"/>
          </a:xfrm>
        </p:spPr>
        <p:txBody>
          <a:bodyPr>
            <a:normAutofit fontScale="90000"/>
          </a:bodyPr>
          <a:lstStyle/>
          <a:p>
            <a:pPr algn="ctr"/>
            <a:r>
              <a:rPr lang="it-IT" sz="2800" b="1" dirty="0" smtClean="0">
                <a:solidFill>
                  <a:schemeClr val="bg1"/>
                </a:solidFill>
                <a:latin typeface="Verdana" pitchFamily="34" charset="0"/>
                <a:ea typeface="Verdana" pitchFamily="34" charset="0"/>
                <a:cs typeface="Verdana" pitchFamily="34" charset="0"/>
              </a:rPr>
              <a:t>CAMBIAMENTI NELLA VIABILITA’ NORD?</a:t>
            </a:r>
            <a:br>
              <a:rPr lang="it-IT" sz="2800" b="1" dirty="0" smtClean="0">
                <a:solidFill>
                  <a:schemeClr val="bg1"/>
                </a:solidFill>
                <a:latin typeface="Verdana" pitchFamily="34" charset="0"/>
                <a:ea typeface="Verdana" pitchFamily="34" charset="0"/>
                <a:cs typeface="Verdana" pitchFamily="34" charset="0"/>
              </a:rPr>
            </a:br>
            <a:r>
              <a:rPr lang="it-IT" sz="2200" dirty="0" smtClean="0">
                <a:solidFill>
                  <a:schemeClr val="bg1"/>
                </a:solidFill>
                <a:latin typeface="Verdana" pitchFamily="34" charset="0"/>
                <a:ea typeface="Verdana" pitchFamily="34" charset="0"/>
                <a:cs typeface="Verdana" pitchFamily="34" charset="0"/>
              </a:rPr>
              <a:t>(non presente nella VIA, dal sito dello studio di architettura)</a:t>
            </a:r>
            <a:r>
              <a:rPr lang="it-IT" sz="2800" b="1" dirty="0" smtClean="0">
                <a:solidFill>
                  <a:schemeClr val="bg1"/>
                </a:solidFill>
                <a:latin typeface="Verdana" pitchFamily="34" charset="0"/>
                <a:ea typeface="Verdana" pitchFamily="34" charset="0"/>
                <a:cs typeface="Verdana" pitchFamily="34" charset="0"/>
              </a:rPr>
              <a:t> </a:t>
            </a:r>
            <a:endParaRPr lang="it-IT" sz="2800"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1245535" y="1524000"/>
            <a:ext cx="6652929" cy="4572000"/>
          </a:xfrm>
          <a:prstGeom prst="rect">
            <a:avLst/>
          </a:prstGeom>
          <a:noFill/>
          <a:ln w="9525">
            <a:noFill/>
            <a:miter lim="800000"/>
            <a:headEnd/>
            <a:tailEnd/>
          </a:ln>
        </p:spPr>
      </p:pic>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7" y="1268760"/>
            <a:ext cx="8453972" cy="5293291"/>
          </a:xfrm>
          <a:prstGeom prst="rect">
            <a:avLst/>
          </a:prstGeom>
        </p:spPr>
      </p:pic>
      <p:pic>
        <p:nvPicPr>
          <p:cNvPr id="6" name="Immagine 5"/>
          <p:cNvPicPr>
            <a:picLocks noChangeAspect="1"/>
          </p:cNvPicPr>
          <p:nvPr/>
        </p:nvPicPr>
        <p:blipFill rotWithShape="1">
          <a:blip r:embed="rId4" cstate="print">
            <a:extLst>
              <a:ext uri="{28A0092B-C50C-407E-A947-70E740481C1C}">
                <a14:useLocalDpi xmlns:a14="http://schemas.microsoft.com/office/drawing/2010/main" val="0"/>
              </a:ext>
            </a:extLst>
          </a:blip>
          <a:srcRect t="88231" r="24628"/>
          <a:stretch/>
        </p:blipFill>
        <p:spPr>
          <a:xfrm>
            <a:off x="251520" y="1196752"/>
            <a:ext cx="3914206" cy="87332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251520" y="152400"/>
            <a:ext cx="8435280" cy="1219200"/>
          </a:xfrm>
        </p:spPr>
        <p:txBody>
          <a:bodyPr>
            <a:normAutofit fontScale="90000"/>
          </a:bodyPr>
          <a:lstStyle/>
          <a:p>
            <a:pPr algn="ctr"/>
            <a:r>
              <a:rPr lang="it-IT" dirty="0" smtClean="0">
                <a:solidFill>
                  <a:schemeClr val="bg1"/>
                </a:solidFill>
                <a:latin typeface="Arial" pitchFamily="34" charset="0"/>
                <a:cs typeface="Arial" pitchFamily="34" charset="0"/>
              </a:rPr>
              <a:t>Tangenziale di Bergamo (5 agosto 2016) </a:t>
            </a:r>
            <a:br>
              <a:rPr lang="it-IT" dirty="0" smtClean="0">
                <a:solidFill>
                  <a:schemeClr val="bg1"/>
                </a:solidFill>
                <a:latin typeface="Arial" pitchFamily="34" charset="0"/>
                <a:cs typeface="Arial" pitchFamily="34" charset="0"/>
              </a:rPr>
            </a:br>
            <a:r>
              <a:rPr lang="it-IT" dirty="0" err="1" smtClean="0">
                <a:solidFill>
                  <a:schemeClr val="bg1"/>
                </a:solidFill>
                <a:latin typeface="Arial" pitchFamily="34" charset="0"/>
                <a:cs typeface="Arial" pitchFamily="34" charset="0"/>
              </a:rPr>
              <a:t>Tanker</a:t>
            </a:r>
            <a:r>
              <a:rPr lang="it-IT" dirty="0" smtClean="0">
                <a:solidFill>
                  <a:schemeClr val="bg1"/>
                </a:solidFill>
                <a:latin typeface="Arial" pitchFamily="34" charset="0"/>
                <a:cs typeface="Arial" pitchFamily="34" charset="0"/>
              </a:rPr>
              <a:t> chimico finisce fuori pista</a:t>
            </a:r>
            <a:endParaRPr lang="it-IT" dirty="0">
              <a:solidFill>
                <a:schemeClr val="bg1"/>
              </a:solidFill>
              <a:latin typeface="Arial" pitchFamily="34" charset="0"/>
              <a:cs typeface="Arial" pitchFamily="34" charset="0"/>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1115616" y="1700808"/>
            <a:ext cx="7022951" cy="3924275"/>
          </a:xfrm>
          <a:prstGeom prst="rect">
            <a:avLst/>
          </a:prstGeom>
          <a:noFill/>
          <a:ln w="9525">
            <a:noFill/>
            <a:miter lim="800000"/>
            <a:headEnd/>
            <a:tailEnd/>
          </a:ln>
        </p:spPr>
      </p:pic>
      <p:sp>
        <p:nvSpPr>
          <p:cNvPr id="1026" name="AutoShape 2" descr="Risultati immagini per bergamo+orio aereo+tangenzia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fontScale="90000"/>
          </a:bodyPr>
          <a:lstStyle/>
          <a:p>
            <a:pPr algn="ctr"/>
            <a:r>
              <a:rPr lang="it-IT" dirty="0" smtClean="0">
                <a:solidFill>
                  <a:schemeClr val="bg1"/>
                </a:solidFill>
                <a:latin typeface="Arial" pitchFamily="34" charset="0"/>
                <a:cs typeface="Arial" pitchFamily="34" charset="0"/>
              </a:rPr>
              <a:t>Tangenziale di Bologna + A 14  </a:t>
            </a:r>
            <a:br>
              <a:rPr lang="it-IT" dirty="0" smtClean="0">
                <a:solidFill>
                  <a:schemeClr val="bg1"/>
                </a:solidFill>
                <a:latin typeface="Arial" pitchFamily="34" charset="0"/>
                <a:cs typeface="Arial" pitchFamily="34" charset="0"/>
              </a:rPr>
            </a:br>
            <a:r>
              <a:rPr lang="it-IT" dirty="0" smtClean="0">
                <a:solidFill>
                  <a:schemeClr val="bg1"/>
                </a:solidFill>
                <a:latin typeface="Arial" pitchFamily="34" charset="0"/>
                <a:cs typeface="Arial" pitchFamily="34" charset="0"/>
              </a:rPr>
              <a:t>(6 agosto 2018)</a:t>
            </a:r>
            <a:endParaRPr lang="it-IT"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691680" y="1556792"/>
            <a:ext cx="5748199"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152400"/>
            <a:ext cx="8229600" cy="1476400"/>
          </a:xfrm>
        </p:spPr>
        <p:txBody>
          <a:bodyPr>
            <a:normAutofit/>
          </a:bodyPr>
          <a:lstStyle/>
          <a:p>
            <a:pPr algn="ctr"/>
            <a:r>
              <a:rPr lang="it-IT" sz="4800" dirty="0" smtClean="0">
                <a:solidFill>
                  <a:schemeClr val="bg1"/>
                </a:solidFill>
                <a:latin typeface="Arial" pitchFamily="34" charset="0"/>
                <a:cs typeface="Arial" pitchFamily="34" charset="0"/>
              </a:rPr>
              <a:t>SICUREZZA del TERRITORIO</a:t>
            </a:r>
            <a:br>
              <a:rPr lang="it-IT" sz="4800" dirty="0" smtClean="0">
                <a:solidFill>
                  <a:schemeClr val="bg1"/>
                </a:solidFill>
                <a:latin typeface="Arial" pitchFamily="34" charset="0"/>
                <a:cs typeface="Arial" pitchFamily="34" charset="0"/>
              </a:rPr>
            </a:br>
            <a:r>
              <a:rPr lang="it-IT" sz="3100" dirty="0" smtClean="0">
                <a:solidFill>
                  <a:schemeClr val="bg1"/>
                </a:solidFill>
                <a:latin typeface="Arial" pitchFamily="34" charset="0"/>
                <a:cs typeface="Arial" pitchFamily="34" charset="0"/>
              </a:rPr>
              <a:t>(codice della Navigazione Aerea)</a:t>
            </a:r>
            <a:endParaRPr lang="it-IT" sz="3100" dirty="0"/>
          </a:p>
        </p:txBody>
      </p:sp>
      <p:pic>
        <p:nvPicPr>
          <p:cNvPr id="9" name="Picture 3"/>
          <p:cNvPicPr>
            <a:picLocks noChangeAspect="1" noChangeArrowheads="1"/>
          </p:cNvPicPr>
          <p:nvPr/>
        </p:nvPicPr>
        <p:blipFill>
          <a:blip r:embed="rId2" cstate="print"/>
          <a:srcRect l="14824" t="22461" r="25329" b="17968"/>
          <a:stretch>
            <a:fillRect/>
          </a:stretch>
        </p:blipFill>
        <p:spPr bwMode="auto">
          <a:xfrm>
            <a:off x="99133" y="1772816"/>
            <a:ext cx="8658857" cy="47017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
          <p:cNvPicPr>
            <a:picLocks noChangeAspect="1" noChangeArrowheads="1"/>
          </p:cNvPicPr>
          <p:nvPr/>
        </p:nvPicPr>
        <p:blipFill>
          <a:blip r:embed="rId2" cstate="print"/>
          <a:srcRect t="9937" b="3642"/>
          <a:stretch>
            <a:fillRect/>
          </a:stretch>
        </p:blipFill>
        <p:spPr bwMode="auto">
          <a:xfrm>
            <a:off x="226368" y="908720"/>
            <a:ext cx="5641776" cy="2750585"/>
          </a:xfrm>
          <a:prstGeom prst="rect">
            <a:avLst/>
          </a:prstGeom>
          <a:noFill/>
          <a:ln w="31750">
            <a:solidFill>
              <a:schemeClr val="bg1">
                <a:alpha val="99000"/>
              </a:schemeClr>
            </a:solidFill>
            <a:miter lim="800000"/>
            <a:headEnd/>
            <a:tailEnd/>
          </a:ln>
        </p:spPr>
      </p:pic>
      <p:pic>
        <p:nvPicPr>
          <p:cNvPr id="5" name="Picture 2"/>
          <p:cNvPicPr>
            <a:picLocks noGrp="1" noChangeAspect="1" noChangeArrowheads="1"/>
          </p:cNvPicPr>
          <p:nvPr>
            <p:ph idx="1"/>
          </p:nvPr>
        </p:nvPicPr>
        <p:blipFill>
          <a:blip r:embed="rId3" cstate="print"/>
          <a:srcRect/>
          <a:stretch>
            <a:fillRect/>
          </a:stretch>
        </p:blipFill>
        <p:spPr bwMode="auto">
          <a:xfrm>
            <a:off x="226368" y="3861048"/>
            <a:ext cx="5641776" cy="2802767"/>
          </a:xfrm>
          <a:prstGeom prst="rect">
            <a:avLst/>
          </a:prstGeom>
          <a:noFill/>
          <a:ln w="31750">
            <a:solidFill>
              <a:schemeClr val="bg1">
                <a:alpha val="99000"/>
              </a:schemeClr>
            </a:solidFill>
            <a:miter lim="800000"/>
            <a:headEnd/>
            <a:tailEnd/>
          </a:ln>
        </p:spPr>
      </p:pic>
      <p:sp>
        <p:nvSpPr>
          <p:cNvPr id="6" name="Rettangolo 5"/>
          <p:cNvSpPr/>
          <p:nvPr/>
        </p:nvSpPr>
        <p:spPr>
          <a:xfrm>
            <a:off x="0" y="0"/>
            <a:ext cx="9144000" cy="430887"/>
          </a:xfrm>
          <a:prstGeom prst="rect">
            <a:avLst/>
          </a:prstGeom>
        </p:spPr>
        <p:txBody>
          <a:bodyPr wrap="square">
            <a:spAutoFit/>
          </a:bodyPr>
          <a:lstStyle/>
          <a:p>
            <a:pPr algn="ctr"/>
            <a:r>
              <a:rPr lang="it-IT" sz="2200" b="1" dirty="0" smtClean="0">
                <a:solidFill>
                  <a:schemeClr val="bg1"/>
                </a:solidFill>
                <a:latin typeface="Verdana" pitchFamily="34" charset="0"/>
                <a:ea typeface="Verdana" pitchFamily="34" charset="0"/>
              </a:rPr>
              <a:t>ZONE DI TUTELA: SITUAZIONE ATTUALE E DI PROGETTO</a:t>
            </a:r>
            <a:endParaRPr lang="it-IT" sz="2200" dirty="0"/>
          </a:p>
        </p:txBody>
      </p:sp>
      <p:sp>
        <p:nvSpPr>
          <p:cNvPr id="7" name="Rettangolo 6"/>
          <p:cNvSpPr/>
          <p:nvPr/>
        </p:nvSpPr>
        <p:spPr>
          <a:xfrm>
            <a:off x="5899542" y="905419"/>
            <a:ext cx="3131840" cy="1723549"/>
          </a:xfrm>
          <a:prstGeom prst="rect">
            <a:avLst/>
          </a:prstGeom>
        </p:spPr>
        <p:txBody>
          <a:bodyPr wrap="square">
            <a:spAutoFit/>
          </a:bodyPr>
          <a:lstStyle/>
          <a:p>
            <a:pPr algn="ctr"/>
            <a:r>
              <a:rPr lang="it-IT" b="1" dirty="0" smtClean="0">
                <a:solidFill>
                  <a:schemeClr val="bg1"/>
                </a:solidFill>
                <a:latin typeface="Verdana" pitchFamily="34" charset="0"/>
                <a:ea typeface="Verdana" pitchFamily="34" charset="0"/>
                <a:cs typeface="Verdana" pitchFamily="34" charset="0"/>
              </a:rPr>
              <a:t>a) Piano Di Rischio 2012</a:t>
            </a:r>
          </a:p>
          <a:p>
            <a:pPr algn="ctr"/>
            <a:r>
              <a:rPr lang="it-IT" b="1" dirty="0" smtClean="0">
                <a:solidFill>
                  <a:schemeClr val="bg1"/>
                </a:solidFill>
                <a:latin typeface="Verdana" pitchFamily="34" charset="0"/>
                <a:ea typeface="Verdana" pitchFamily="34" charset="0"/>
                <a:cs typeface="Verdana" pitchFamily="34" charset="0"/>
              </a:rPr>
              <a:t>Zone Di Tutela Per La Testata Nord </a:t>
            </a:r>
            <a:br>
              <a:rPr lang="it-IT" b="1" dirty="0" smtClean="0">
                <a:solidFill>
                  <a:schemeClr val="bg1"/>
                </a:solidFill>
                <a:latin typeface="Verdana" pitchFamily="34" charset="0"/>
                <a:ea typeface="Verdana" pitchFamily="34" charset="0"/>
                <a:cs typeface="Verdana" pitchFamily="34" charset="0"/>
              </a:rPr>
            </a:br>
            <a:r>
              <a:rPr lang="it-IT" b="1" dirty="0" smtClean="0">
                <a:solidFill>
                  <a:schemeClr val="bg1"/>
                </a:solidFill>
                <a:latin typeface="Verdana" pitchFamily="34" charset="0"/>
                <a:ea typeface="Verdana" pitchFamily="34" charset="0"/>
                <a:cs typeface="Verdana" pitchFamily="34" charset="0"/>
              </a:rPr>
              <a:t>SITUAZIONE ATTUALE</a:t>
            </a:r>
          </a:p>
          <a:p>
            <a:pPr algn="ctr"/>
            <a:r>
              <a:rPr lang="it-IT" sz="1600" i="1" dirty="0" smtClean="0">
                <a:solidFill>
                  <a:schemeClr val="bg1"/>
                </a:solidFill>
                <a:latin typeface="Verdana" pitchFamily="34" charset="0"/>
                <a:ea typeface="Verdana" pitchFamily="34" charset="0"/>
              </a:rPr>
              <a:t>Lunghezza </a:t>
            </a:r>
            <a:r>
              <a:rPr lang="it-IT" sz="1600" i="1" dirty="0">
                <a:solidFill>
                  <a:schemeClr val="bg1"/>
                </a:solidFill>
                <a:latin typeface="Verdana" pitchFamily="34" charset="0"/>
                <a:ea typeface="Verdana" pitchFamily="34" charset="0"/>
              </a:rPr>
              <a:t>pista </a:t>
            </a:r>
            <a:r>
              <a:rPr lang="it-IT" sz="1600" i="1" dirty="0" smtClean="0">
                <a:solidFill>
                  <a:schemeClr val="bg1"/>
                </a:solidFill>
                <a:latin typeface="Verdana" pitchFamily="34" charset="0"/>
                <a:ea typeface="Verdana" pitchFamily="34" charset="0"/>
              </a:rPr>
              <a:t>2.124m</a:t>
            </a:r>
            <a:endParaRPr lang="it-IT" sz="1600" i="1" dirty="0"/>
          </a:p>
        </p:txBody>
      </p:sp>
      <p:sp>
        <p:nvSpPr>
          <p:cNvPr id="10" name="Rettangolo 9"/>
          <p:cNvSpPr/>
          <p:nvPr/>
        </p:nvSpPr>
        <p:spPr>
          <a:xfrm>
            <a:off x="5900674" y="4662266"/>
            <a:ext cx="3131840" cy="1446550"/>
          </a:xfrm>
          <a:prstGeom prst="rect">
            <a:avLst/>
          </a:prstGeom>
        </p:spPr>
        <p:txBody>
          <a:bodyPr wrap="square">
            <a:spAutoFit/>
          </a:bodyPr>
          <a:lstStyle/>
          <a:p>
            <a:pPr algn="ctr"/>
            <a:r>
              <a:rPr lang="it-IT" b="1" dirty="0" smtClean="0">
                <a:solidFill>
                  <a:schemeClr val="bg1"/>
                </a:solidFill>
                <a:latin typeface="Verdana" pitchFamily="34" charset="0"/>
                <a:ea typeface="Verdana" pitchFamily="34" charset="0"/>
                <a:cs typeface="Verdana" pitchFamily="34" charset="0"/>
              </a:rPr>
              <a:t>b) </a:t>
            </a:r>
            <a:r>
              <a:rPr lang="it-IT" b="1" dirty="0">
                <a:solidFill>
                  <a:schemeClr val="bg1"/>
                </a:solidFill>
                <a:latin typeface="Verdana" pitchFamily="34" charset="0"/>
                <a:ea typeface="Verdana" pitchFamily="34" charset="0"/>
                <a:cs typeface="Verdana" pitchFamily="34" charset="0"/>
              </a:rPr>
              <a:t>Piano di </a:t>
            </a:r>
            <a:r>
              <a:rPr lang="it-IT" b="1" dirty="0" smtClean="0">
                <a:solidFill>
                  <a:schemeClr val="bg1"/>
                </a:solidFill>
                <a:latin typeface="Verdana" pitchFamily="34" charset="0"/>
                <a:ea typeface="Verdana" pitchFamily="34" charset="0"/>
                <a:cs typeface="Verdana" pitchFamily="34" charset="0"/>
              </a:rPr>
              <a:t>Rischio </a:t>
            </a:r>
            <a:r>
              <a:rPr lang="it-IT" b="1" dirty="0">
                <a:solidFill>
                  <a:schemeClr val="bg1"/>
                </a:solidFill>
                <a:latin typeface="Verdana" pitchFamily="34" charset="0"/>
                <a:ea typeface="Verdana" pitchFamily="34" charset="0"/>
                <a:cs typeface="Verdana" pitchFamily="34" charset="0"/>
              </a:rPr>
              <a:t>SOGEAP (20-07-2018)</a:t>
            </a:r>
            <a:r>
              <a:rPr lang="it-IT" b="1" dirty="0" smtClean="0">
                <a:solidFill>
                  <a:schemeClr val="bg1"/>
                </a:solidFill>
                <a:latin typeface="Verdana" pitchFamily="34" charset="0"/>
                <a:ea typeface="Verdana" pitchFamily="34" charset="0"/>
                <a:cs typeface="Verdana" pitchFamily="34" charset="0"/>
              </a:rPr>
              <a:t/>
            </a:r>
            <a:br>
              <a:rPr lang="it-IT" b="1" dirty="0" smtClean="0">
                <a:solidFill>
                  <a:schemeClr val="bg1"/>
                </a:solidFill>
                <a:latin typeface="Verdana" pitchFamily="34" charset="0"/>
                <a:ea typeface="Verdana" pitchFamily="34" charset="0"/>
                <a:cs typeface="Verdana" pitchFamily="34" charset="0"/>
              </a:rPr>
            </a:br>
            <a:r>
              <a:rPr lang="it-IT" b="1" dirty="0" smtClean="0">
                <a:solidFill>
                  <a:schemeClr val="bg1"/>
                </a:solidFill>
                <a:latin typeface="Verdana" pitchFamily="34" charset="0"/>
                <a:ea typeface="Verdana" pitchFamily="34" charset="0"/>
                <a:cs typeface="Verdana" pitchFamily="34" charset="0"/>
              </a:rPr>
              <a:t>SITUAZIONE DI PROGETTO</a:t>
            </a:r>
          </a:p>
          <a:p>
            <a:pPr algn="ctr"/>
            <a:r>
              <a:rPr lang="it-IT" sz="1600" i="1" dirty="0" smtClean="0">
                <a:solidFill>
                  <a:schemeClr val="bg1"/>
                </a:solidFill>
                <a:latin typeface="Verdana" pitchFamily="34" charset="0"/>
                <a:ea typeface="Verdana" pitchFamily="34" charset="0"/>
              </a:rPr>
              <a:t>Lunghezza pista 2.880m</a:t>
            </a:r>
            <a:endParaRPr lang="it-IT" sz="1600" i="1" dirty="0"/>
          </a:p>
        </p:txBody>
      </p:sp>
      <p:sp>
        <p:nvSpPr>
          <p:cNvPr id="11" name="Rettangolo 10"/>
          <p:cNvSpPr/>
          <p:nvPr/>
        </p:nvSpPr>
        <p:spPr>
          <a:xfrm>
            <a:off x="6300192" y="3523617"/>
            <a:ext cx="1656184" cy="369332"/>
          </a:xfrm>
          <a:prstGeom prst="rect">
            <a:avLst/>
          </a:prstGeom>
        </p:spPr>
        <p:txBody>
          <a:bodyPr wrap="square">
            <a:spAutoFit/>
          </a:bodyPr>
          <a:lstStyle/>
          <a:p>
            <a:r>
              <a:rPr lang="it-IT" i="1" u="sng"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BAGANZOLA</a:t>
            </a:r>
            <a:endParaRPr lang="it-IT" i="1" u="sng" dirty="0">
              <a:solidFill>
                <a:srgbClr val="FF0000"/>
              </a:solidFill>
              <a:effectLst>
                <a:outerShdw blurRad="38100" dist="38100" dir="2700000" algn="tl">
                  <a:srgbClr val="000000">
                    <a:alpha val="43137"/>
                  </a:srgbClr>
                </a:outerShdw>
              </a:effectLst>
            </a:endParaRPr>
          </a:p>
        </p:txBody>
      </p:sp>
      <p:sp>
        <p:nvSpPr>
          <p:cNvPr id="13" name="Ovale 12"/>
          <p:cNvSpPr/>
          <p:nvPr/>
        </p:nvSpPr>
        <p:spPr>
          <a:xfrm>
            <a:off x="3433281" y="1469612"/>
            <a:ext cx="2277438" cy="1628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3"/>
          <p:cNvSpPr/>
          <p:nvPr/>
        </p:nvSpPr>
        <p:spPr>
          <a:xfrm>
            <a:off x="2792536" y="4226590"/>
            <a:ext cx="2061249" cy="1628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6" name="Connettore diritto 15"/>
          <p:cNvCxnSpPr>
            <a:stCxn id="13" idx="5"/>
            <a:endCxn id="11" idx="1"/>
          </p:cNvCxnSpPr>
          <p:nvPr/>
        </p:nvCxnSpPr>
        <p:spPr>
          <a:xfrm>
            <a:off x="5377196" y="2859880"/>
            <a:ext cx="922996" cy="848403"/>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nettore diritto 16"/>
          <p:cNvCxnSpPr>
            <a:stCxn id="11" idx="1"/>
          </p:cNvCxnSpPr>
          <p:nvPr/>
        </p:nvCxnSpPr>
        <p:spPr>
          <a:xfrm flipH="1">
            <a:off x="4814824" y="3708283"/>
            <a:ext cx="1485368" cy="108886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34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07504" y="152400"/>
            <a:ext cx="8928992" cy="900336"/>
          </a:xfrm>
        </p:spPr>
        <p:txBody>
          <a:bodyPr>
            <a:normAutofit fontScale="90000"/>
          </a:bodyPr>
          <a:lstStyle/>
          <a:p>
            <a:r>
              <a:rPr lang="it-IT" sz="2400" b="1" dirty="0" smtClean="0">
                <a:solidFill>
                  <a:schemeClr val="bg1"/>
                </a:solidFill>
                <a:latin typeface="Verdana" pitchFamily="34" charset="0"/>
                <a:ea typeface="Verdana" pitchFamily="34" charset="0"/>
                <a:cs typeface="Verdana" pitchFamily="34" charset="0"/>
              </a:rPr>
              <a:t>AEROPORTO + A1+LINEA ALTA VELOCITÀ + </a:t>
            </a:r>
            <a:r>
              <a:rPr lang="it-IT" sz="2400" b="1" dirty="0" smtClean="0">
                <a:solidFill>
                  <a:srgbClr val="00B0F0"/>
                </a:solidFill>
                <a:latin typeface="Verdana" pitchFamily="34" charset="0"/>
                <a:ea typeface="Verdana" pitchFamily="34" charset="0"/>
                <a:cs typeface="Verdana" pitchFamily="34" charset="0"/>
              </a:rPr>
              <a:t>VIABILITÀ DI </a:t>
            </a:r>
            <a:r>
              <a:rPr lang="it-IT" sz="2400" b="1" dirty="0" smtClean="0">
                <a:solidFill>
                  <a:schemeClr val="bg1"/>
                </a:solidFill>
                <a:latin typeface="Verdana" pitchFamily="34" charset="0"/>
                <a:ea typeface="Verdana" pitchFamily="34" charset="0"/>
                <a:cs typeface="Verdana" pitchFamily="34" charset="0"/>
              </a:rPr>
              <a:t>ACCESSO ALLE FIERE + MALL … CI STA TUTTO?</a:t>
            </a:r>
            <a:endParaRPr lang="it-IT" sz="2400" b="1" dirty="0">
              <a:solidFill>
                <a:schemeClr val="bg1"/>
              </a:solidFill>
              <a:latin typeface="Verdana" pitchFamily="34" charset="0"/>
              <a:ea typeface="Verdana" pitchFamily="34" charset="0"/>
              <a:cs typeface="Verdana" pitchFamily="34" charset="0"/>
            </a:endParaRPr>
          </a:p>
        </p:txBody>
      </p:sp>
      <p:pic>
        <p:nvPicPr>
          <p:cNvPr id="1027" name="Picture 3"/>
          <p:cNvPicPr>
            <a:picLocks noChangeAspect="1" noChangeArrowheads="1"/>
          </p:cNvPicPr>
          <p:nvPr/>
        </p:nvPicPr>
        <p:blipFill>
          <a:blip r:embed="rId2" cstate="print"/>
          <a:srcRect/>
          <a:stretch>
            <a:fillRect/>
          </a:stretch>
        </p:blipFill>
        <p:spPr bwMode="auto">
          <a:xfrm>
            <a:off x="683568" y="1205676"/>
            <a:ext cx="7776864" cy="56523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5288" y="188640"/>
            <a:ext cx="9109209" cy="504056"/>
          </a:xfrm>
        </p:spPr>
        <p:txBody>
          <a:bodyPr>
            <a:noAutofit/>
          </a:bodyPr>
          <a:lstStyle/>
          <a:p>
            <a:pPr algn="ctr"/>
            <a:r>
              <a:rPr lang="it-IT" sz="2800" dirty="0" smtClean="0">
                <a:solidFill>
                  <a:schemeClr val="bg1"/>
                </a:solidFill>
                <a:latin typeface="Verdana" panose="020B0604030504040204" pitchFamily="34" charset="0"/>
                <a:ea typeface="Verdana" panose="020B0604030504040204" pitchFamily="34" charset="0"/>
                <a:cs typeface="Arial" pitchFamily="34" charset="0"/>
              </a:rPr>
              <a:t>PIANO DI RISCHI SOGEAP (20-07-2018)</a:t>
            </a:r>
            <a:endParaRPr lang="it-IT" sz="2800" dirty="0">
              <a:solidFill>
                <a:schemeClr val="bg1"/>
              </a:solidFill>
              <a:latin typeface="Verdana" panose="020B0604030504040204" pitchFamily="34" charset="0"/>
              <a:ea typeface="Verdana" panose="020B0604030504040204" pitchFamily="34" charset="0"/>
              <a:cs typeface="Arial" pitchFamily="34"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34791" y="1707615"/>
            <a:ext cx="9121570" cy="44576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188640"/>
            <a:ext cx="8229600" cy="894928"/>
          </a:xfrm>
        </p:spPr>
        <p:txBody>
          <a:bodyPr>
            <a:normAutofit/>
          </a:bodyPr>
          <a:lstStyle/>
          <a:p>
            <a:pPr algn="ctr"/>
            <a:r>
              <a:rPr lang="it-IT" sz="3200" dirty="0" smtClean="0">
                <a:solidFill>
                  <a:schemeClr val="bg1"/>
                </a:solidFill>
                <a:latin typeface="Verdana" panose="020B0604030504040204" pitchFamily="34" charset="0"/>
                <a:ea typeface="Verdana" panose="020B0604030504040204" pitchFamily="34" charset="0"/>
                <a:cs typeface="Arial" pitchFamily="34" charset="0"/>
              </a:rPr>
              <a:t>ZONE DI </a:t>
            </a:r>
            <a:r>
              <a:rPr lang="it-IT" sz="4800" dirty="0" smtClean="0">
                <a:solidFill>
                  <a:schemeClr val="bg1"/>
                </a:solidFill>
                <a:latin typeface="Verdana" panose="020B0604030504040204" pitchFamily="34" charset="0"/>
                <a:ea typeface="Verdana" panose="020B0604030504040204" pitchFamily="34" charset="0"/>
                <a:cs typeface="Arial" pitchFamily="34" charset="0"/>
              </a:rPr>
              <a:t>TUTELA</a:t>
            </a:r>
            <a:r>
              <a:rPr lang="it-IT" sz="4000" dirty="0" smtClean="0">
                <a:solidFill>
                  <a:schemeClr val="bg1"/>
                </a:solidFill>
                <a:latin typeface="Verdana" panose="020B0604030504040204" pitchFamily="34" charset="0"/>
                <a:ea typeface="Verdana" panose="020B0604030504040204" pitchFamily="34" charset="0"/>
                <a:cs typeface="Arial" pitchFamily="34" charset="0"/>
              </a:rPr>
              <a:t> </a:t>
            </a:r>
            <a:r>
              <a:rPr lang="it-IT" sz="3200" dirty="0" smtClean="0">
                <a:solidFill>
                  <a:schemeClr val="bg1"/>
                </a:solidFill>
                <a:latin typeface="Verdana" panose="020B0604030504040204" pitchFamily="34" charset="0"/>
                <a:ea typeface="Verdana" panose="020B0604030504040204" pitchFamily="34" charset="0"/>
                <a:cs typeface="Arial" pitchFamily="34" charset="0"/>
              </a:rPr>
              <a:t>RISCHI</a:t>
            </a:r>
            <a:endParaRPr lang="it-IT" sz="3200" dirty="0">
              <a:latin typeface="Verdana" panose="020B0604030504040204" pitchFamily="34" charset="0"/>
              <a:ea typeface="Verdana" panose="020B0604030504040204" pitchFamily="34" charset="0"/>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24118" y="1765815"/>
            <a:ext cx="9168118" cy="45546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pPr algn="just"/>
            <a:r>
              <a:rPr lang="it-IT" dirty="0" smtClean="0">
                <a:solidFill>
                  <a:schemeClr val="bg1"/>
                </a:solidFill>
                <a:latin typeface="Arial" pitchFamily="34" charset="0"/>
                <a:cs typeface="Arial" pitchFamily="34" charset="0"/>
              </a:rPr>
              <a:t>La </a:t>
            </a:r>
            <a:r>
              <a:rPr lang="it-IT" b="1" dirty="0" smtClean="0">
                <a:solidFill>
                  <a:schemeClr val="bg1"/>
                </a:solidFill>
                <a:latin typeface="Arial" pitchFamily="34" charset="0"/>
                <a:cs typeface="Arial" pitchFamily="34" charset="0"/>
              </a:rPr>
              <a:t>Valutazione di Impatto Ambientale</a:t>
            </a:r>
            <a:r>
              <a:rPr lang="it-IT" dirty="0" smtClean="0">
                <a:solidFill>
                  <a:schemeClr val="bg1"/>
                </a:solidFill>
                <a:latin typeface="Arial" pitchFamily="34" charset="0"/>
                <a:cs typeface="Arial" pitchFamily="34" charset="0"/>
              </a:rPr>
              <a:t> è una procedura che ha lo scopo di individuare, descrivere e valutare, in via preventiva alla realizzazione delle opere, gli effetti sull’</a:t>
            </a:r>
            <a:r>
              <a:rPr lang="it-IT" b="1" dirty="0" smtClean="0">
                <a:solidFill>
                  <a:schemeClr val="bg1"/>
                </a:solidFill>
                <a:latin typeface="Arial" pitchFamily="34" charset="0"/>
                <a:cs typeface="Arial" pitchFamily="34" charset="0"/>
              </a:rPr>
              <a:t>ambiente</a:t>
            </a:r>
            <a:r>
              <a:rPr lang="it-IT" dirty="0" smtClean="0">
                <a:solidFill>
                  <a:schemeClr val="bg1"/>
                </a:solidFill>
                <a:latin typeface="Arial" pitchFamily="34" charset="0"/>
                <a:cs typeface="Arial" pitchFamily="34" charset="0"/>
              </a:rPr>
              <a:t>, </a:t>
            </a:r>
            <a:r>
              <a:rPr lang="it-IT" b="1" dirty="0" smtClean="0">
                <a:solidFill>
                  <a:schemeClr val="bg1"/>
                </a:solidFill>
                <a:latin typeface="Arial" pitchFamily="34" charset="0"/>
                <a:cs typeface="Arial" pitchFamily="34" charset="0"/>
              </a:rPr>
              <a:t>sulla salute e benessere umano</a:t>
            </a:r>
            <a:r>
              <a:rPr lang="it-IT" dirty="0" smtClean="0">
                <a:solidFill>
                  <a:schemeClr val="bg1"/>
                </a:solidFill>
                <a:latin typeface="Arial" pitchFamily="34" charset="0"/>
                <a:cs typeface="Arial" pitchFamily="34" charset="0"/>
              </a:rPr>
              <a:t> di determinati progetti pubblici o privati, nonché di identificare le misure atte a prevenire, eliminare o rendere minimi gli impatti negativi sull’ambiente, prima che questi si verifichino effettivamente.</a:t>
            </a:r>
          </a:p>
          <a:p>
            <a:pPr algn="just"/>
            <a:r>
              <a:rPr lang="it-IT" dirty="0" smtClean="0">
                <a:solidFill>
                  <a:schemeClr val="bg1"/>
                </a:solidFill>
                <a:latin typeface="Arial" pitchFamily="34" charset="0"/>
                <a:cs typeface="Arial" pitchFamily="34" charset="0"/>
              </a:rPr>
              <a:t>È relativa ai </a:t>
            </a:r>
            <a:r>
              <a:rPr lang="it-IT" b="1" dirty="0" smtClean="0">
                <a:solidFill>
                  <a:schemeClr val="bg1"/>
                </a:solidFill>
                <a:latin typeface="Arial" pitchFamily="34" charset="0"/>
                <a:cs typeface="Arial" pitchFamily="34" charset="0"/>
              </a:rPr>
              <a:t>progetti di opere di iniziativa pubblica e privata</a:t>
            </a:r>
            <a:r>
              <a:rPr lang="it-IT" dirty="0" smtClean="0">
                <a:solidFill>
                  <a:schemeClr val="bg1"/>
                </a:solidFill>
                <a:latin typeface="Arial" pitchFamily="34" charset="0"/>
                <a:cs typeface="Arial" pitchFamily="34" charset="0"/>
              </a:rPr>
              <a:t> e alle loro </a:t>
            </a:r>
            <a:r>
              <a:rPr lang="it-IT" b="1" dirty="0" smtClean="0">
                <a:solidFill>
                  <a:schemeClr val="bg1"/>
                </a:solidFill>
                <a:latin typeface="Arial" pitchFamily="34" charset="0"/>
                <a:cs typeface="Arial" pitchFamily="34" charset="0"/>
              </a:rPr>
              <a:t>modifiche</a:t>
            </a:r>
            <a:r>
              <a:rPr lang="it-IT" dirty="0" smtClean="0">
                <a:solidFill>
                  <a:schemeClr val="bg1"/>
                </a:solidFill>
                <a:latin typeface="Arial" pitchFamily="34" charset="0"/>
                <a:cs typeface="Arial" pitchFamily="34" charset="0"/>
              </a:rPr>
              <a:t>.</a:t>
            </a:r>
            <a:r>
              <a:rPr lang="it-IT" b="1" dirty="0" smtClean="0">
                <a:latin typeface="Arial" pitchFamily="34" charset="0"/>
                <a:cs typeface="Arial" pitchFamily="34" charset="0"/>
              </a:rPr>
              <a:t> </a:t>
            </a:r>
            <a:endParaRPr lang="it-IT" dirty="0">
              <a:latin typeface="Arial" pitchFamily="34" charset="0"/>
              <a:cs typeface="Arial" pitchFamily="34" charset="0"/>
            </a:endParaRPr>
          </a:p>
        </p:txBody>
      </p:sp>
      <p:sp>
        <p:nvSpPr>
          <p:cNvPr id="3" name="Titolo 2"/>
          <p:cNvSpPr>
            <a:spLocks noGrp="1"/>
          </p:cNvSpPr>
          <p:nvPr>
            <p:ph type="title"/>
          </p:nvPr>
        </p:nvSpPr>
        <p:spPr/>
        <p:txBody>
          <a:bodyPr>
            <a:normAutofit/>
          </a:bodyPr>
          <a:lstStyle/>
          <a:p>
            <a:pPr algn="ctr"/>
            <a:r>
              <a:rPr lang="it-IT" sz="3200" dirty="0" smtClean="0">
                <a:solidFill>
                  <a:schemeClr val="bg1"/>
                </a:solidFill>
              </a:rPr>
              <a:t>La Valutazione Impatto Ambientale (VIA)</a:t>
            </a:r>
            <a:endParaRPr lang="it-IT" sz="3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2"/>
          <p:cNvSpPr>
            <a:spLocks noGrp="1"/>
          </p:cNvSpPr>
          <p:nvPr>
            <p:ph type="title"/>
          </p:nvPr>
        </p:nvSpPr>
        <p:spPr>
          <a:xfrm>
            <a:off x="457200" y="257766"/>
            <a:ext cx="8229600" cy="640140"/>
          </a:xfrm>
        </p:spPr>
        <p:txBody>
          <a:bodyPr>
            <a:normAutofit fontScale="90000"/>
          </a:bodyPr>
          <a:lstStyle/>
          <a:p>
            <a:pPr algn="ctr"/>
            <a:r>
              <a:rPr lang="it-IT" dirty="0" smtClean="0">
                <a:solidFill>
                  <a:schemeClr val="bg1"/>
                </a:solidFill>
                <a:latin typeface="Verdana" panose="020B0604030504040204" pitchFamily="34" charset="0"/>
                <a:ea typeface="Verdana" panose="020B0604030504040204" pitchFamily="34" charset="0"/>
                <a:cs typeface="Arial" pitchFamily="34" charset="0"/>
              </a:rPr>
              <a:t>PRINCIPALI FATTORI DI RISCHIO</a:t>
            </a:r>
            <a:endParaRPr lang="it-IT" dirty="0">
              <a:latin typeface="Verdana" panose="020B0604030504040204" pitchFamily="34" charset="0"/>
              <a:ea typeface="Verdana" panose="020B0604030504040204" pitchFamily="34" charset="0"/>
            </a:endParaRPr>
          </a:p>
        </p:txBody>
      </p:sp>
      <p:pic>
        <p:nvPicPr>
          <p:cNvPr id="5" name="Picture 2"/>
          <p:cNvPicPr>
            <a:picLocks noGrp="1" noChangeAspect="1" noChangeArrowheads="1"/>
          </p:cNvPicPr>
          <p:nvPr>
            <p:ph idx="1"/>
          </p:nvPr>
        </p:nvPicPr>
        <p:blipFill>
          <a:blip r:embed="rId2" cstate="print"/>
          <a:srcRect/>
          <a:stretch>
            <a:fillRect/>
          </a:stretch>
        </p:blipFill>
        <p:spPr bwMode="auto">
          <a:xfrm>
            <a:off x="107504" y="1693808"/>
            <a:ext cx="9000812" cy="4471496"/>
          </a:xfrm>
          <a:prstGeom prst="rect">
            <a:avLst/>
          </a:prstGeom>
          <a:noFill/>
          <a:ln w="9525">
            <a:noFill/>
            <a:miter lim="800000"/>
            <a:headEnd/>
            <a:tailEnd/>
          </a:ln>
        </p:spPr>
      </p:pic>
      <p:cxnSp>
        <p:nvCxnSpPr>
          <p:cNvPr id="7" name="Connettore diritto 6"/>
          <p:cNvCxnSpPr/>
          <p:nvPr/>
        </p:nvCxnSpPr>
        <p:spPr>
          <a:xfrm>
            <a:off x="3995936" y="1765816"/>
            <a:ext cx="3655" cy="4244506"/>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Connettore diritto 8"/>
          <p:cNvCxnSpPr/>
          <p:nvPr/>
        </p:nvCxnSpPr>
        <p:spPr>
          <a:xfrm>
            <a:off x="4067944" y="1765816"/>
            <a:ext cx="151327" cy="4244506"/>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flipV="1">
            <a:off x="4211960" y="5229201"/>
            <a:ext cx="892108" cy="1"/>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flipH="1" flipV="1">
            <a:off x="3050064" y="5684458"/>
            <a:ext cx="935112" cy="18849"/>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CasellaDiTesto 17"/>
          <p:cNvSpPr txBox="1"/>
          <p:nvPr/>
        </p:nvSpPr>
        <p:spPr>
          <a:xfrm>
            <a:off x="4981450" y="5059922"/>
            <a:ext cx="2531508" cy="369332"/>
          </a:xfrm>
          <a:prstGeom prst="rect">
            <a:avLst/>
          </a:prstGeom>
          <a:noFill/>
        </p:spPr>
        <p:txBody>
          <a:bodyPr wrap="square" rtlCol="0">
            <a:spAutoFit/>
          </a:bodyPr>
          <a:lstStyle/>
          <a:p>
            <a:r>
              <a:rPr lang="it-IT" dirty="0" smtClean="0">
                <a:solidFill>
                  <a:schemeClr val="bg1"/>
                </a:solidFill>
                <a:latin typeface="Verdana" panose="020B0604030504040204" pitchFamily="34" charset="0"/>
                <a:ea typeface="Verdana" panose="020B0604030504040204" pitchFamily="34" charset="0"/>
              </a:rPr>
              <a:t>Linea Alta Velocità</a:t>
            </a:r>
            <a:endParaRPr lang="it-IT" dirty="0">
              <a:solidFill>
                <a:schemeClr val="bg1"/>
              </a:solidFill>
              <a:latin typeface="Verdana" panose="020B0604030504040204" pitchFamily="34" charset="0"/>
              <a:ea typeface="Verdana" panose="020B0604030504040204" pitchFamily="34" charset="0"/>
            </a:endParaRPr>
          </a:p>
        </p:txBody>
      </p:sp>
      <p:sp>
        <p:nvSpPr>
          <p:cNvPr id="19" name="CasellaDiTesto 18"/>
          <p:cNvSpPr txBox="1"/>
          <p:nvPr/>
        </p:nvSpPr>
        <p:spPr>
          <a:xfrm>
            <a:off x="1251216" y="5498088"/>
            <a:ext cx="1982541" cy="369332"/>
          </a:xfrm>
          <a:prstGeom prst="rect">
            <a:avLst/>
          </a:prstGeom>
          <a:noFill/>
        </p:spPr>
        <p:txBody>
          <a:bodyPr wrap="square" rtlCol="0">
            <a:spAutoFit/>
          </a:bodyPr>
          <a:lstStyle/>
          <a:p>
            <a:r>
              <a:rPr lang="it-IT" dirty="0" smtClean="0">
                <a:solidFill>
                  <a:schemeClr val="bg1"/>
                </a:solidFill>
                <a:latin typeface="Verdana" panose="020B0604030504040204" pitchFamily="34" charset="0"/>
                <a:ea typeface="Verdana" panose="020B0604030504040204" pitchFamily="34" charset="0"/>
              </a:rPr>
              <a:t>Autostrada A1</a:t>
            </a:r>
            <a:endParaRPr lang="it-IT" dirty="0">
              <a:solidFill>
                <a:schemeClr val="bg1"/>
              </a:solidFill>
              <a:latin typeface="Verdana" panose="020B0604030504040204" pitchFamily="34" charset="0"/>
              <a:ea typeface="Verdana" panose="020B0604030504040204" pitchFamily="34" charset="0"/>
            </a:endParaRPr>
          </a:p>
        </p:txBody>
      </p:sp>
      <p:sp>
        <p:nvSpPr>
          <p:cNvPr id="20" name="Ovale 19"/>
          <p:cNvSpPr/>
          <p:nvPr/>
        </p:nvSpPr>
        <p:spPr>
          <a:xfrm>
            <a:off x="4198614" y="2701362"/>
            <a:ext cx="2283926" cy="1633440"/>
          </a:xfrm>
          <a:prstGeom prst="ellipse">
            <a:avLst/>
          </a:prstGeom>
          <a:no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2843808" y="1844824"/>
            <a:ext cx="1152128" cy="936104"/>
          </a:xfrm>
          <a:prstGeom prst="ellipse">
            <a:avLst/>
          </a:prstGeom>
          <a:no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CasellaDiTesto 21"/>
          <p:cNvSpPr txBox="1"/>
          <p:nvPr/>
        </p:nvSpPr>
        <p:spPr>
          <a:xfrm>
            <a:off x="3131840" y="2204864"/>
            <a:ext cx="749532" cy="369332"/>
          </a:xfrm>
          <a:prstGeom prst="rect">
            <a:avLst/>
          </a:prstGeom>
          <a:noFill/>
        </p:spPr>
        <p:txBody>
          <a:bodyPr wrap="square" rtlCol="0">
            <a:spAutoFit/>
          </a:bodyPr>
          <a:lstStyle/>
          <a:p>
            <a:r>
              <a:rPr lang="it-IT" dirty="0" err="1" smtClean="0">
                <a:solidFill>
                  <a:schemeClr val="bg1"/>
                </a:solidFill>
                <a:latin typeface="Verdana" panose="020B0604030504040204" pitchFamily="34" charset="0"/>
                <a:ea typeface="Verdana" panose="020B0604030504040204" pitchFamily="34" charset="0"/>
              </a:rPr>
              <a:t>Mall</a:t>
            </a:r>
            <a:endParaRPr lang="it-IT" dirty="0">
              <a:solidFill>
                <a:schemeClr val="bg1"/>
              </a:solidFill>
              <a:latin typeface="Verdana" panose="020B0604030504040204" pitchFamily="34" charset="0"/>
              <a:ea typeface="Verdana" panose="020B0604030504040204" pitchFamily="34" charset="0"/>
            </a:endParaRPr>
          </a:p>
        </p:txBody>
      </p:sp>
      <p:sp>
        <p:nvSpPr>
          <p:cNvPr id="23" name="CasellaDiTesto 22"/>
          <p:cNvSpPr txBox="1"/>
          <p:nvPr/>
        </p:nvSpPr>
        <p:spPr>
          <a:xfrm>
            <a:off x="4641753" y="3243592"/>
            <a:ext cx="1486739" cy="369332"/>
          </a:xfrm>
          <a:prstGeom prst="rect">
            <a:avLst/>
          </a:prstGeom>
          <a:noFill/>
        </p:spPr>
        <p:txBody>
          <a:bodyPr wrap="square" rtlCol="0">
            <a:spAutoFit/>
          </a:bodyPr>
          <a:lstStyle/>
          <a:p>
            <a:r>
              <a:rPr lang="it-IT" dirty="0" smtClean="0">
                <a:solidFill>
                  <a:schemeClr val="bg1"/>
                </a:solidFill>
                <a:latin typeface="Verdana" panose="020B0604030504040204" pitchFamily="34" charset="0"/>
                <a:ea typeface="Verdana" panose="020B0604030504040204" pitchFamily="34" charset="0"/>
              </a:rPr>
              <a:t>Baganzola</a:t>
            </a:r>
            <a:endParaRPr lang="it-IT"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133180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57200" y="116632"/>
            <a:ext cx="8229600" cy="769441"/>
          </a:xfrm>
          <a:prstGeom prst="rect">
            <a:avLst/>
          </a:prstGeom>
        </p:spPr>
        <p:txBody>
          <a:bodyPr wrap="square">
            <a:spAutoFit/>
          </a:bodyPr>
          <a:lstStyle/>
          <a:p>
            <a:pPr algn="ctr"/>
            <a:r>
              <a:rPr lang="it-IT" sz="2200" b="1" dirty="0" smtClean="0">
                <a:solidFill>
                  <a:schemeClr val="bg1"/>
                </a:solidFill>
                <a:latin typeface="Verdana" panose="020B0604030504040204" pitchFamily="34" charset="0"/>
                <a:ea typeface="Verdana" panose="020B0604030504040204" pitchFamily="34" charset="0"/>
              </a:rPr>
              <a:t>TERRITORIO URBANIZZATO, URBANIZZABILE E RURALE</a:t>
            </a:r>
            <a:endParaRPr lang="it-IT" sz="2200" b="1" dirty="0">
              <a:solidFill>
                <a:schemeClr val="bg1"/>
              </a:solidFill>
              <a:latin typeface="Verdana" panose="020B0604030504040204" pitchFamily="34" charset="0"/>
              <a:ea typeface="Verdana" panose="020B0604030504040204" pitchFamily="34" charset="0"/>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2909" y="4170716"/>
            <a:ext cx="3657600" cy="2638425"/>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1775" y="886073"/>
            <a:ext cx="3634449" cy="2033717"/>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901919"/>
            <a:ext cx="4019880" cy="5903824"/>
          </a:xfrm>
          <a:prstGeom prst="rect">
            <a:avLst/>
          </a:prstGeom>
          <a:ln w="31750">
            <a:solidFill>
              <a:schemeClr val="bg1"/>
            </a:solidFill>
          </a:ln>
        </p:spPr>
      </p:pic>
      <p:sp>
        <p:nvSpPr>
          <p:cNvPr id="8" name="Ovale 7"/>
          <p:cNvSpPr/>
          <p:nvPr/>
        </p:nvSpPr>
        <p:spPr>
          <a:xfrm>
            <a:off x="755576" y="2132856"/>
            <a:ext cx="906154" cy="64807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1634730" y="2456892"/>
            <a:ext cx="846651" cy="605516"/>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862606" y="2329934"/>
            <a:ext cx="971319" cy="253916"/>
          </a:xfrm>
          <a:prstGeom prst="rect">
            <a:avLst/>
          </a:prstGeom>
          <a:noFill/>
        </p:spPr>
        <p:txBody>
          <a:bodyPr wrap="square" rtlCol="0">
            <a:spAutoFit/>
          </a:bodyPr>
          <a:lstStyle/>
          <a:p>
            <a:r>
              <a:rPr lang="it-IT" sz="1050" b="1" dirty="0" smtClean="0">
                <a:solidFill>
                  <a:schemeClr val="bg1"/>
                </a:solidFill>
                <a:latin typeface="Verdana" panose="020B0604030504040204" pitchFamily="34" charset="0"/>
                <a:ea typeface="Verdana" panose="020B0604030504040204" pitchFamily="34" charset="0"/>
              </a:rPr>
              <a:t>FIERE</a:t>
            </a:r>
            <a:endParaRPr lang="it-IT" sz="1050" b="1" dirty="0">
              <a:solidFill>
                <a:schemeClr val="bg1"/>
              </a:solidFill>
              <a:latin typeface="Verdana" panose="020B0604030504040204" pitchFamily="34" charset="0"/>
              <a:ea typeface="Verdana" panose="020B0604030504040204" pitchFamily="34" charset="0"/>
            </a:endParaRPr>
          </a:p>
        </p:txBody>
      </p:sp>
      <p:sp>
        <p:nvSpPr>
          <p:cNvPr id="11" name="CasellaDiTesto 10"/>
          <p:cNvSpPr txBox="1"/>
          <p:nvPr/>
        </p:nvSpPr>
        <p:spPr>
          <a:xfrm>
            <a:off x="1795847" y="2456892"/>
            <a:ext cx="971319" cy="253916"/>
          </a:xfrm>
          <a:prstGeom prst="rect">
            <a:avLst/>
          </a:prstGeom>
          <a:noFill/>
        </p:spPr>
        <p:txBody>
          <a:bodyPr wrap="square" rtlCol="0">
            <a:spAutoFit/>
          </a:bodyPr>
          <a:lstStyle/>
          <a:p>
            <a:r>
              <a:rPr lang="it-IT" sz="1050" b="1" dirty="0" smtClean="0">
                <a:solidFill>
                  <a:schemeClr val="bg1"/>
                </a:solidFill>
                <a:latin typeface="Verdana" panose="020B0604030504040204" pitchFamily="34" charset="0"/>
                <a:ea typeface="Verdana" panose="020B0604030504040204" pitchFamily="34" charset="0"/>
              </a:rPr>
              <a:t>MALL</a:t>
            </a:r>
            <a:endParaRPr lang="it-IT" sz="1050" b="1" dirty="0">
              <a:solidFill>
                <a:schemeClr val="bg1"/>
              </a:solidFill>
              <a:latin typeface="Verdana" panose="020B0604030504040204" pitchFamily="34" charset="0"/>
              <a:ea typeface="Verdana" panose="020B0604030504040204" pitchFamily="34" charset="0"/>
            </a:endParaRPr>
          </a:p>
        </p:txBody>
      </p:sp>
      <p:sp>
        <p:nvSpPr>
          <p:cNvPr id="12" name="CasellaDiTesto 11"/>
          <p:cNvSpPr txBox="1"/>
          <p:nvPr/>
        </p:nvSpPr>
        <p:spPr>
          <a:xfrm>
            <a:off x="1585896" y="2638463"/>
            <a:ext cx="971319" cy="369332"/>
          </a:xfrm>
          <a:prstGeom prst="rect">
            <a:avLst/>
          </a:prstGeom>
          <a:noFill/>
        </p:spPr>
        <p:txBody>
          <a:bodyPr wrap="square" rtlCol="0">
            <a:spAutoFit/>
          </a:bodyPr>
          <a:lstStyle/>
          <a:p>
            <a:pPr algn="ctr"/>
            <a:r>
              <a:rPr lang="it-IT" sz="900" b="1" dirty="0" smtClean="0">
                <a:solidFill>
                  <a:schemeClr val="bg1"/>
                </a:solidFill>
                <a:latin typeface="Verdana" panose="020B0604030504040204" pitchFamily="34" charset="0"/>
                <a:ea typeface="Verdana" panose="020B0604030504040204" pitchFamily="34" charset="0"/>
              </a:rPr>
              <a:t>Ex Salvarani</a:t>
            </a:r>
            <a:endParaRPr lang="it-IT" sz="900" b="1" dirty="0">
              <a:solidFill>
                <a:schemeClr val="bg1"/>
              </a:solidFill>
              <a:latin typeface="Verdana" panose="020B0604030504040204" pitchFamily="34" charset="0"/>
              <a:ea typeface="Verdana" panose="020B0604030504040204" pitchFamily="34" charset="0"/>
            </a:endParaRPr>
          </a:p>
        </p:txBody>
      </p:sp>
      <p:sp>
        <p:nvSpPr>
          <p:cNvPr id="16" name="Ovale 15"/>
          <p:cNvSpPr/>
          <p:nvPr/>
        </p:nvSpPr>
        <p:spPr>
          <a:xfrm>
            <a:off x="1527700" y="5104130"/>
            <a:ext cx="906154" cy="64807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1456854" y="5301208"/>
            <a:ext cx="1202401" cy="253916"/>
          </a:xfrm>
          <a:prstGeom prst="rect">
            <a:avLst/>
          </a:prstGeom>
          <a:noFill/>
        </p:spPr>
        <p:txBody>
          <a:bodyPr wrap="square" rtlCol="0">
            <a:spAutoFit/>
          </a:bodyPr>
          <a:lstStyle/>
          <a:p>
            <a:r>
              <a:rPr lang="it-IT" sz="1000" b="1" dirty="0" smtClean="0">
                <a:solidFill>
                  <a:schemeClr val="bg1"/>
                </a:solidFill>
                <a:latin typeface="Verdana" panose="020B0604030504040204" pitchFamily="34" charset="0"/>
                <a:ea typeface="Verdana" panose="020B0604030504040204" pitchFamily="34" charset="0"/>
              </a:rPr>
              <a:t>AEROPORTO</a:t>
            </a:r>
            <a:endParaRPr lang="it-IT" sz="1000" b="1" dirty="0">
              <a:solidFill>
                <a:schemeClr val="bg1"/>
              </a:solidFill>
              <a:latin typeface="Verdana" panose="020B0604030504040204" pitchFamily="34" charset="0"/>
              <a:ea typeface="Verdana" panose="020B0604030504040204" pitchFamily="34" charset="0"/>
            </a:endParaRPr>
          </a:p>
        </p:txBody>
      </p:sp>
      <p:sp>
        <p:nvSpPr>
          <p:cNvPr id="21" name="Ovale 20"/>
          <p:cNvSpPr/>
          <p:nvPr/>
        </p:nvSpPr>
        <p:spPr>
          <a:xfrm rot="16630438">
            <a:off x="2339414" y="1423888"/>
            <a:ext cx="1141086" cy="816093"/>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CasellaDiTesto 21"/>
          <p:cNvSpPr txBox="1"/>
          <p:nvPr/>
        </p:nvSpPr>
        <p:spPr>
          <a:xfrm rot="5226387">
            <a:off x="2287347" y="1768037"/>
            <a:ext cx="1224792" cy="253916"/>
          </a:xfrm>
          <a:prstGeom prst="rect">
            <a:avLst/>
          </a:prstGeom>
          <a:noFill/>
        </p:spPr>
        <p:txBody>
          <a:bodyPr wrap="square" rtlCol="0">
            <a:spAutoFit/>
          </a:bodyPr>
          <a:lstStyle/>
          <a:p>
            <a:r>
              <a:rPr lang="it-IT" sz="1050" b="1" dirty="0" smtClean="0">
                <a:solidFill>
                  <a:schemeClr val="bg1"/>
                </a:solidFill>
                <a:latin typeface="Verdana" panose="020B0604030504040204" pitchFamily="34" charset="0"/>
                <a:ea typeface="Verdana" panose="020B0604030504040204" pitchFamily="34" charset="0"/>
              </a:rPr>
              <a:t>BAGANZOLA</a:t>
            </a:r>
            <a:endParaRPr lang="it-IT" sz="105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1421115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268760"/>
            <a:ext cx="8229600" cy="4827240"/>
          </a:xfrm>
        </p:spPr>
        <p:txBody>
          <a:bodyPr>
            <a:normAutofit fontScale="85000" lnSpcReduction="20000"/>
          </a:bodyPr>
          <a:lstStyle/>
          <a:p>
            <a:pPr algn="just"/>
            <a:r>
              <a:rPr lang="it-IT" i="1" dirty="0" smtClean="0">
                <a:solidFill>
                  <a:schemeClr val="bg1"/>
                </a:solidFill>
                <a:latin typeface="Arial" pitchFamily="34" charset="0"/>
                <a:cs typeface="Arial" pitchFamily="34" charset="0"/>
              </a:rPr>
              <a:t>Fermo restando il mantenimento delle edificazioni e delle attività esistenti sul territorio, per i nuovi insediamenti sono applicabili i seguenti indirizzi, in termini di contenimento del carico antropico e di individuazione delle attività compatibili, che i Comuni articolano e dettagliano nei piani di rischio in coerenza con la propria regolamentazione urbanistico – edilizia. </a:t>
            </a:r>
          </a:p>
          <a:p>
            <a:pPr algn="just"/>
            <a:r>
              <a:rPr lang="it-IT" b="1" dirty="0" smtClean="0">
                <a:solidFill>
                  <a:schemeClr val="bg1"/>
                </a:solidFill>
                <a:latin typeface="Arial" pitchFamily="34" charset="0"/>
                <a:cs typeface="Arial" pitchFamily="34" charset="0"/>
              </a:rPr>
              <a:t>Zona di tutela A</a:t>
            </a:r>
            <a:r>
              <a:rPr lang="it-IT" dirty="0" smtClean="0">
                <a:solidFill>
                  <a:schemeClr val="bg1"/>
                </a:solidFill>
                <a:latin typeface="Arial" pitchFamily="34" charset="0"/>
                <a:cs typeface="Arial" pitchFamily="34" charset="0"/>
              </a:rPr>
              <a:t>: è da </a:t>
            </a:r>
            <a:r>
              <a:rPr lang="it-IT" dirty="0" smtClean="0">
                <a:solidFill>
                  <a:srgbClr val="FF0000"/>
                </a:solidFill>
                <a:latin typeface="Arial" pitchFamily="34" charset="0"/>
                <a:cs typeface="Arial" pitchFamily="34" charset="0"/>
              </a:rPr>
              <a:t>limitare al massimo il carico antropico</a:t>
            </a:r>
            <a:r>
              <a:rPr lang="it-IT" dirty="0" smtClean="0">
                <a:solidFill>
                  <a:schemeClr val="bg1"/>
                </a:solidFill>
                <a:latin typeface="Arial" pitchFamily="34" charset="0"/>
                <a:cs typeface="Arial" pitchFamily="34" charset="0"/>
              </a:rPr>
              <a:t>. In tale zona non vanno quindi previste nuove edificazioni residenziali. Possono essere previste attività non residenziali, con indici di edificabilità bassi, che comportano la permanenza discontinua di un numero limitato di persone. </a:t>
            </a:r>
          </a:p>
          <a:p>
            <a:pPr algn="just"/>
            <a:r>
              <a:rPr lang="it-IT" b="1" dirty="0" smtClean="0">
                <a:solidFill>
                  <a:schemeClr val="bg1"/>
                </a:solidFill>
                <a:latin typeface="Arial" pitchFamily="34" charset="0"/>
                <a:cs typeface="Arial" pitchFamily="34" charset="0"/>
              </a:rPr>
              <a:t>Zona di tutela B</a:t>
            </a:r>
            <a:r>
              <a:rPr lang="it-IT" dirty="0" smtClean="0">
                <a:solidFill>
                  <a:schemeClr val="bg1"/>
                </a:solidFill>
                <a:latin typeface="Arial" pitchFamily="34" charset="0"/>
                <a:cs typeface="Arial" pitchFamily="34" charset="0"/>
              </a:rPr>
              <a:t>: possono essere previsti una </a:t>
            </a:r>
            <a:r>
              <a:rPr lang="it-IT" dirty="0" smtClean="0">
                <a:solidFill>
                  <a:srgbClr val="FF0000"/>
                </a:solidFill>
                <a:latin typeface="Arial" pitchFamily="34" charset="0"/>
                <a:cs typeface="Arial" pitchFamily="34" charset="0"/>
              </a:rPr>
              <a:t>modesta funzione residenziale</a:t>
            </a:r>
            <a:r>
              <a:rPr lang="it-IT" dirty="0" smtClean="0">
                <a:solidFill>
                  <a:schemeClr val="bg1"/>
                </a:solidFill>
                <a:latin typeface="Arial" pitchFamily="34" charset="0"/>
                <a:cs typeface="Arial" pitchFamily="34" charset="0"/>
              </a:rPr>
              <a:t>, con indici di edificabilità bassi, e attività non residenziali, con indici di edificabilità medi, </a:t>
            </a:r>
            <a:r>
              <a:rPr lang="it-IT" dirty="0" smtClean="0">
                <a:solidFill>
                  <a:srgbClr val="FF0000"/>
                </a:solidFill>
                <a:latin typeface="Arial" pitchFamily="34" charset="0"/>
                <a:cs typeface="Arial" pitchFamily="34" charset="0"/>
              </a:rPr>
              <a:t>che comportano la permanenza di un numero limitato di persone.</a:t>
            </a:r>
            <a:r>
              <a:rPr lang="it-IT" dirty="0" smtClean="0">
                <a:solidFill>
                  <a:schemeClr val="bg1"/>
                </a:solidFill>
                <a:latin typeface="Arial" pitchFamily="34" charset="0"/>
                <a:cs typeface="Arial" pitchFamily="34" charset="0"/>
              </a:rPr>
              <a:t> </a:t>
            </a:r>
          </a:p>
          <a:p>
            <a:endParaRPr lang="it-IT" dirty="0"/>
          </a:p>
        </p:txBody>
      </p:sp>
      <p:sp>
        <p:nvSpPr>
          <p:cNvPr id="3" name="Titolo 2"/>
          <p:cNvSpPr>
            <a:spLocks noGrp="1"/>
          </p:cNvSpPr>
          <p:nvPr>
            <p:ph type="title"/>
          </p:nvPr>
        </p:nvSpPr>
        <p:spPr>
          <a:xfrm>
            <a:off x="457200" y="152400"/>
            <a:ext cx="8229600" cy="972344"/>
          </a:xfrm>
        </p:spPr>
        <p:txBody>
          <a:bodyPr>
            <a:normAutofit/>
          </a:bodyPr>
          <a:lstStyle/>
          <a:p>
            <a:pPr algn="ctr"/>
            <a:r>
              <a:rPr lang="it-IT" sz="2700" b="1" dirty="0" smtClean="0">
                <a:solidFill>
                  <a:schemeClr val="bg1"/>
                </a:solidFill>
                <a:latin typeface="Verdana" pitchFamily="34" charset="0"/>
                <a:ea typeface="Verdana" pitchFamily="34" charset="0"/>
                <a:cs typeface="Verdana" pitchFamily="34" charset="0"/>
              </a:rPr>
              <a:t>LE PRESCRIZIONI  di tutela del </a:t>
            </a:r>
            <a:br>
              <a:rPr lang="it-IT" sz="2700" b="1" dirty="0" smtClean="0">
                <a:solidFill>
                  <a:schemeClr val="bg1"/>
                </a:solidFill>
                <a:latin typeface="Verdana" pitchFamily="34" charset="0"/>
                <a:ea typeface="Verdana" pitchFamily="34" charset="0"/>
                <a:cs typeface="Verdana" pitchFamily="34" charset="0"/>
              </a:rPr>
            </a:br>
            <a:r>
              <a:rPr lang="it-IT" sz="2700" b="1" dirty="0" smtClean="0">
                <a:solidFill>
                  <a:schemeClr val="bg1"/>
                </a:solidFill>
                <a:latin typeface="Verdana" pitchFamily="34" charset="0"/>
                <a:ea typeface="Verdana" pitchFamily="34" charset="0"/>
                <a:cs typeface="Verdana" pitchFamily="34" charset="0"/>
              </a:rPr>
              <a:t>REGOLAMENTO ENAC   6.6</a:t>
            </a:r>
            <a:endParaRPr lang="it-IT"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404664"/>
            <a:ext cx="8229600" cy="5691336"/>
          </a:xfrm>
        </p:spPr>
        <p:txBody>
          <a:bodyPr>
            <a:normAutofit fontScale="85000" lnSpcReduction="10000"/>
          </a:bodyPr>
          <a:lstStyle/>
          <a:p>
            <a:pPr algn="just"/>
            <a:r>
              <a:rPr lang="it-IT" b="1" dirty="0" smtClean="0">
                <a:solidFill>
                  <a:schemeClr val="bg1"/>
                </a:solidFill>
                <a:latin typeface="Arial" pitchFamily="34" charset="0"/>
                <a:cs typeface="Arial" pitchFamily="34" charset="0"/>
              </a:rPr>
              <a:t>Zona di tutela C: </a:t>
            </a:r>
            <a:r>
              <a:rPr lang="it-IT" dirty="0" smtClean="0">
                <a:solidFill>
                  <a:schemeClr val="bg1"/>
                </a:solidFill>
                <a:latin typeface="Arial" pitchFamily="34" charset="0"/>
                <a:cs typeface="Arial" pitchFamily="34" charset="0"/>
              </a:rPr>
              <a:t>possono essere previsti un ragionevole incremento della funzione residenziale, con indici di edificabilità medi, e nuove attività non residenziali. </a:t>
            </a:r>
          </a:p>
          <a:p>
            <a:pPr algn="just"/>
            <a:r>
              <a:rPr lang="it-IT" b="1" dirty="0" smtClean="0">
                <a:solidFill>
                  <a:schemeClr val="bg1"/>
                </a:solidFill>
                <a:latin typeface="Arial" pitchFamily="34" charset="0"/>
                <a:cs typeface="Arial" pitchFamily="34" charset="0"/>
              </a:rPr>
              <a:t>Zona di tutela D: </a:t>
            </a:r>
            <a:r>
              <a:rPr lang="it-IT" dirty="0" smtClean="0">
                <a:solidFill>
                  <a:schemeClr val="bg1"/>
                </a:solidFill>
                <a:latin typeface="Arial" pitchFamily="34" charset="0"/>
                <a:cs typeface="Arial" pitchFamily="34" charset="0"/>
              </a:rPr>
              <a:t>in tale zona, caratterizzata da un livello minimo di tutela e finalizzata a garantire uno sviluppo del territorio in maniera opportuna e coordinata con l’operatività aeroportuale, va evitata la realizzazione di interventi puntuali ad elevato affollamento, quali centri commerciali, congressuali e sportivi a forte concentrazione, edilizia intensiva, ecc... </a:t>
            </a:r>
          </a:p>
          <a:p>
            <a:pPr algn="just"/>
            <a:r>
              <a:rPr lang="it-IT" dirty="0" smtClean="0">
                <a:solidFill>
                  <a:schemeClr val="bg1"/>
                </a:solidFill>
                <a:latin typeface="Arial" pitchFamily="34" charset="0"/>
                <a:cs typeface="Arial" pitchFamily="34" charset="0"/>
              </a:rPr>
              <a:t>Nelle zone di tutela </a:t>
            </a:r>
            <a:r>
              <a:rPr lang="it-IT" b="1" dirty="0" smtClean="0">
                <a:solidFill>
                  <a:schemeClr val="bg1"/>
                </a:solidFill>
                <a:latin typeface="Arial" pitchFamily="34" charset="0"/>
                <a:cs typeface="Arial" pitchFamily="34" charset="0"/>
              </a:rPr>
              <a:t>A, B e C </a:t>
            </a:r>
            <a:r>
              <a:rPr lang="it-IT" dirty="0" smtClean="0">
                <a:solidFill>
                  <a:schemeClr val="bg1"/>
                </a:solidFill>
                <a:latin typeface="Arial" pitchFamily="34" charset="0"/>
                <a:cs typeface="Arial" pitchFamily="34" charset="0"/>
              </a:rPr>
              <a:t>vanno evitati: </a:t>
            </a:r>
          </a:p>
          <a:p>
            <a:pPr algn="just"/>
            <a:r>
              <a:rPr lang="it-IT" dirty="0" smtClean="0">
                <a:solidFill>
                  <a:schemeClr val="bg1"/>
                </a:solidFill>
                <a:latin typeface="Arial" pitchFamily="34" charset="0"/>
                <a:cs typeface="Arial" pitchFamily="34" charset="0"/>
              </a:rPr>
              <a:t>-</a:t>
            </a:r>
            <a:r>
              <a:rPr lang="it-IT" b="1" dirty="0" smtClean="0">
                <a:solidFill>
                  <a:srgbClr val="FF0000"/>
                </a:solidFill>
                <a:latin typeface="Arial" pitchFamily="34" charset="0"/>
                <a:cs typeface="Arial" pitchFamily="34" charset="0"/>
              </a:rPr>
              <a:t>insediamenti ad elevato affollamento, quali centri commerciali</a:t>
            </a:r>
            <a:r>
              <a:rPr lang="it-IT" dirty="0" smtClean="0">
                <a:solidFill>
                  <a:schemeClr val="bg1"/>
                </a:solidFill>
                <a:latin typeface="Arial" pitchFamily="34" charset="0"/>
                <a:cs typeface="Arial" pitchFamily="34" charset="0"/>
              </a:rPr>
              <a:t>, congressuali e sportivi a forte concentrazione, edilizia intensiva, ecc... ; </a:t>
            </a:r>
          </a:p>
          <a:p>
            <a:pPr algn="just"/>
            <a:r>
              <a:rPr lang="it-IT" dirty="0" smtClean="0">
                <a:solidFill>
                  <a:schemeClr val="bg1"/>
                </a:solidFill>
                <a:latin typeface="Arial" pitchFamily="34" charset="0"/>
                <a:cs typeface="Arial" pitchFamily="34" charset="0"/>
              </a:rPr>
              <a:t>- costruzioni di </a:t>
            </a:r>
            <a:r>
              <a:rPr lang="it-IT" b="1" dirty="0" smtClean="0">
                <a:solidFill>
                  <a:srgbClr val="FF0000"/>
                </a:solidFill>
                <a:latin typeface="Arial" pitchFamily="34" charset="0"/>
                <a:cs typeface="Arial" pitchFamily="34" charset="0"/>
              </a:rPr>
              <a:t>scuole</a:t>
            </a:r>
            <a:r>
              <a:rPr lang="it-IT" dirty="0" smtClean="0">
                <a:solidFill>
                  <a:schemeClr val="bg1"/>
                </a:solidFill>
                <a:latin typeface="Arial" pitchFamily="34" charset="0"/>
                <a:cs typeface="Arial" pitchFamily="34" charset="0"/>
              </a:rPr>
              <a:t>, ospedali e, in generale, obiettivi sensibili; </a:t>
            </a:r>
          </a:p>
          <a:p>
            <a:pPr algn="just"/>
            <a:r>
              <a:rPr lang="it-IT" dirty="0" smtClean="0">
                <a:solidFill>
                  <a:schemeClr val="bg1"/>
                </a:solidFill>
                <a:latin typeface="Arial" pitchFamily="34" charset="0"/>
                <a:cs typeface="Arial" pitchFamily="34" charset="0"/>
              </a:rPr>
              <a:t>- attività che possono creare pericolo di incendio, esplosione e danno ambientale. </a:t>
            </a:r>
            <a:endParaRPr lang="it-IT"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548680"/>
            <a:ext cx="8229600" cy="5547320"/>
          </a:xfrm>
        </p:spPr>
        <p:txBody>
          <a:bodyPr/>
          <a:lstStyle/>
          <a:p>
            <a:pPr algn="ctr"/>
            <a:endParaRPr lang="it-IT" sz="4000" b="1" dirty="0" smtClean="0">
              <a:solidFill>
                <a:schemeClr val="bg1"/>
              </a:solidFill>
              <a:latin typeface="Verdana" pitchFamily="34" charset="0"/>
              <a:ea typeface="Verdana" pitchFamily="34" charset="0"/>
              <a:cs typeface="Verdana" pitchFamily="34" charset="0"/>
            </a:endParaRPr>
          </a:p>
          <a:p>
            <a:pPr algn="ctr">
              <a:buNone/>
            </a:pPr>
            <a:r>
              <a:rPr lang="it-IT" sz="4000" b="1" dirty="0" smtClean="0">
                <a:solidFill>
                  <a:schemeClr val="bg1"/>
                </a:solidFill>
                <a:latin typeface="Verdana" pitchFamily="34" charset="0"/>
                <a:ea typeface="Verdana" pitchFamily="34" charset="0"/>
                <a:cs typeface="Verdana" pitchFamily="34" charset="0"/>
              </a:rPr>
              <a:t>Grazie per l’attenzione</a:t>
            </a:r>
          </a:p>
          <a:p>
            <a:endParaRPr lang="it-IT" sz="2400" b="1" dirty="0" smtClean="0">
              <a:solidFill>
                <a:schemeClr val="bg1"/>
              </a:solidFill>
              <a:latin typeface="Verdana" pitchFamily="34" charset="0"/>
              <a:ea typeface="Verdana" pitchFamily="34" charset="0"/>
            </a:endParaRPr>
          </a:p>
          <a:p>
            <a:pPr>
              <a:buNone/>
            </a:pPr>
            <a:r>
              <a:rPr lang="it-IT" sz="2400" b="1" dirty="0" smtClean="0">
                <a:solidFill>
                  <a:schemeClr val="bg1"/>
                </a:solidFill>
                <a:latin typeface="Verdana" pitchFamily="34" charset="0"/>
                <a:ea typeface="Verdana" pitchFamily="34" charset="0"/>
              </a:rPr>
              <a:t>In sala trovate le liste per lasciare il Vostro nominativo per:</a:t>
            </a:r>
          </a:p>
          <a:p>
            <a:pPr>
              <a:buNone/>
            </a:pPr>
            <a:r>
              <a:rPr lang="it-IT" sz="2400" b="1" dirty="0" smtClean="0">
                <a:solidFill>
                  <a:schemeClr val="bg1"/>
                </a:solidFill>
                <a:latin typeface="Verdana" pitchFamily="34" charset="0"/>
                <a:ea typeface="Verdana" pitchFamily="34" charset="0"/>
              </a:rPr>
              <a:t>-  rimanere informati</a:t>
            </a:r>
          </a:p>
          <a:p>
            <a:pPr>
              <a:buNone/>
            </a:pPr>
            <a:r>
              <a:rPr lang="it-IT" sz="2400" b="1" dirty="0" smtClean="0">
                <a:solidFill>
                  <a:schemeClr val="bg1"/>
                </a:solidFill>
                <a:latin typeface="Verdana" pitchFamily="34" charset="0"/>
                <a:ea typeface="Verdana" pitchFamily="34" charset="0"/>
              </a:rPr>
              <a:t>-visionare ed eventualmente sottoscrivere le osservazioni</a:t>
            </a:r>
          </a:p>
          <a:p>
            <a:pPr>
              <a:buNone/>
            </a:pPr>
            <a:r>
              <a:rPr lang="it-IT" sz="2400" b="1" dirty="0" smtClean="0">
                <a:solidFill>
                  <a:schemeClr val="bg1"/>
                </a:solidFill>
                <a:latin typeface="Verdana" pitchFamily="34" charset="0"/>
                <a:ea typeface="Verdana" pitchFamily="34" charset="0"/>
              </a:rPr>
              <a:t>-partecipare ai gruppi di lavoro</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down)">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down)">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down)">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endParaRPr lang="it-IT"/>
          </a:p>
        </p:txBody>
      </p:sp>
      <p:sp>
        <p:nvSpPr>
          <p:cNvPr id="3" name="Titolo 2"/>
          <p:cNvSpPr>
            <a:spLocks noGrp="1"/>
          </p:cNvSpPr>
          <p:nvPr>
            <p:ph type="title"/>
          </p:nvPr>
        </p:nvSpPr>
        <p:spPr/>
        <p:txBody>
          <a:bodyPr/>
          <a:lstStyle/>
          <a:p>
            <a:endParaRPr lang="it-IT"/>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116632"/>
            <a:ext cx="8229600" cy="534888"/>
          </a:xfrm>
        </p:spPr>
        <p:txBody>
          <a:bodyPr>
            <a:normAutofit/>
          </a:bodyPr>
          <a:lstStyle/>
          <a:p>
            <a:pPr algn="ctr"/>
            <a:r>
              <a:rPr lang="it-IT" sz="2200" b="1" dirty="0" smtClean="0">
                <a:solidFill>
                  <a:schemeClr val="bg1"/>
                </a:solidFill>
                <a:latin typeface="Verdana" panose="020B0604030504040204" pitchFamily="34" charset="0"/>
                <a:ea typeface="Verdana" panose="020B0604030504040204" pitchFamily="34" charset="0"/>
              </a:rPr>
              <a:t>OPERATIVITA’ DELLO SCALO DIURNA O NOTTURNA?</a:t>
            </a:r>
            <a:endParaRPr lang="it-IT" sz="2200" b="1" dirty="0">
              <a:solidFill>
                <a:schemeClr val="bg1"/>
              </a:solidFill>
              <a:latin typeface="Verdana" panose="020B0604030504040204" pitchFamily="34" charset="0"/>
              <a:ea typeface="Verdana" panose="020B0604030504040204" pitchFamily="34" charset="0"/>
            </a:endParaRPr>
          </a:p>
        </p:txBody>
      </p:sp>
      <p:sp>
        <p:nvSpPr>
          <p:cNvPr id="4" name="CasellaDiTesto 3"/>
          <p:cNvSpPr txBox="1"/>
          <p:nvPr/>
        </p:nvSpPr>
        <p:spPr>
          <a:xfrm>
            <a:off x="6695880" y="1052736"/>
            <a:ext cx="2268608" cy="1477328"/>
          </a:xfrm>
          <a:prstGeom prst="rect">
            <a:avLst/>
          </a:prstGeom>
          <a:noFill/>
        </p:spPr>
        <p:txBody>
          <a:bodyPr wrap="square" rtlCol="0">
            <a:spAutoFit/>
          </a:bodyPr>
          <a:lstStyle/>
          <a:p>
            <a:pPr algn="ctr"/>
            <a:r>
              <a:rPr lang="it-IT" dirty="0" smtClean="0">
                <a:solidFill>
                  <a:schemeClr val="bg1"/>
                </a:solidFill>
                <a:latin typeface="Verdana" panose="020B0604030504040204" pitchFamily="34" charset="0"/>
                <a:ea typeface="Verdana" panose="020B0604030504040204" pitchFamily="34" charset="0"/>
              </a:rPr>
              <a:t>Inizialmente i voli dovevano essere pochi e concentrati nelle ore notturne…</a:t>
            </a: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98031"/>
            <a:ext cx="6695880" cy="5832648"/>
          </a:xfrm>
          <a:prstGeom prst="rect">
            <a:avLst/>
          </a:prstGeom>
        </p:spPr>
      </p:pic>
      <p:sp>
        <p:nvSpPr>
          <p:cNvPr id="6" name="Ovale 5"/>
          <p:cNvSpPr/>
          <p:nvPr/>
        </p:nvSpPr>
        <p:spPr>
          <a:xfrm>
            <a:off x="611561" y="906614"/>
            <a:ext cx="6101444" cy="11542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 name="Connettore diritto 6"/>
          <p:cNvCxnSpPr/>
          <p:nvPr/>
        </p:nvCxnSpPr>
        <p:spPr>
          <a:xfrm>
            <a:off x="4139952" y="4077072"/>
            <a:ext cx="244827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ttore diritto 8"/>
          <p:cNvCxnSpPr/>
          <p:nvPr/>
        </p:nvCxnSpPr>
        <p:spPr>
          <a:xfrm>
            <a:off x="179512" y="4293096"/>
            <a:ext cx="640871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ttore diritto 10"/>
          <p:cNvCxnSpPr/>
          <p:nvPr/>
        </p:nvCxnSpPr>
        <p:spPr>
          <a:xfrm>
            <a:off x="179512" y="4509120"/>
            <a:ext cx="640871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ttore diritto 11"/>
          <p:cNvCxnSpPr/>
          <p:nvPr/>
        </p:nvCxnSpPr>
        <p:spPr>
          <a:xfrm>
            <a:off x="179512" y="4725144"/>
            <a:ext cx="640871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1403648" y="5953181"/>
            <a:ext cx="1224136" cy="553998"/>
          </a:xfrm>
          <a:prstGeom prst="rect">
            <a:avLst/>
          </a:prstGeom>
          <a:noFill/>
        </p:spPr>
        <p:txBody>
          <a:bodyPr wrap="square" rtlCol="0">
            <a:spAutoFit/>
          </a:bodyPr>
          <a:lstStyle/>
          <a:p>
            <a:pPr algn="ctr"/>
            <a:r>
              <a:rPr lang="it-IT" sz="1000" dirty="0" smtClean="0">
                <a:solidFill>
                  <a:schemeClr val="bg1"/>
                </a:solidFill>
                <a:latin typeface="Verdana" panose="020B0604030504040204" pitchFamily="34" charset="0"/>
                <a:ea typeface="Verdana" panose="020B0604030504040204" pitchFamily="34" charset="0"/>
              </a:rPr>
              <a:t>Curve di </a:t>
            </a:r>
            <a:r>
              <a:rPr lang="it-IT" sz="1000" dirty="0" err="1" smtClean="0">
                <a:solidFill>
                  <a:schemeClr val="bg1"/>
                </a:solidFill>
                <a:latin typeface="Verdana" panose="020B0604030504040204" pitchFamily="34" charset="0"/>
                <a:ea typeface="Verdana" panose="020B0604030504040204" pitchFamily="34" charset="0"/>
              </a:rPr>
              <a:t>isolivello</a:t>
            </a:r>
            <a:r>
              <a:rPr lang="it-IT" sz="1000" dirty="0" smtClean="0">
                <a:solidFill>
                  <a:schemeClr val="bg1"/>
                </a:solidFill>
                <a:latin typeface="Verdana" panose="020B0604030504040204" pitchFamily="34" charset="0"/>
                <a:ea typeface="Verdana" panose="020B0604030504040204" pitchFamily="34" charset="0"/>
              </a:rPr>
              <a:t> acustico</a:t>
            </a:r>
            <a:endParaRPr lang="it-IT" sz="10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6464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124744"/>
            <a:ext cx="8229600" cy="4971256"/>
          </a:xfrm>
        </p:spPr>
        <p:txBody>
          <a:bodyPr>
            <a:noAutofit/>
          </a:bodyPr>
          <a:lstStyle/>
          <a:p>
            <a:pPr algn="just"/>
            <a:r>
              <a:rPr lang="it-IT" sz="2200" dirty="0" smtClean="0">
                <a:solidFill>
                  <a:schemeClr val="bg1"/>
                </a:solidFill>
                <a:latin typeface="Arial" pitchFamily="34" charset="0"/>
                <a:cs typeface="Arial" pitchFamily="34" charset="0"/>
              </a:rPr>
              <a:t>Qualora un  progetto sia sottoposto alla fase di valutazione della procedura di VIA </a:t>
            </a:r>
            <a:r>
              <a:rPr lang="it-IT" sz="2200" b="1" i="1" dirty="0" smtClean="0">
                <a:solidFill>
                  <a:schemeClr val="bg1"/>
                </a:solidFill>
                <a:latin typeface="Arial" pitchFamily="34" charset="0"/>
                <a:cs typeface="Arial" pitchFamily="34" charset="0"/>
              </a:rPr>
              <a:t>tutte le autorizzazioni, intese, concessioni, licenze, pareri,</a:t>
            </a:r>
            <a:r>
              <a:rPr lang="it-IT" sz="2200" b="1" dirty="0" smtClean="0">
                <a:solidFill>
                  <a:schemeClr val="bg1"/>
                </a:solidFill>
                <a:latin typeface="Arial" pitchFamily="34" charset="0"/>
                <a:cs typeface="Arial" pitchFamily="34" charset="0"/>
              </a:rPr>
              <a:t> </a:t>
            </a:r>
            <a:r>
              <a:rPr lang="it-IT" sz="2200" b="1" i="1" dirty="0" smtClean="0">
                <a:solidFill>
                  <a:schemeClr val="bg1"/>
                </a:solidFill>
                <a:latin typeface="Arial" pitchFamily="34" charset="0"/>
                <a:cs typeface="Arial" pitchFamily="34" charset="0"/>
              </a:rPr>
              <a:t>concerti, nulla osta e assensi comunque denominati,</a:t>
            </a:r>
            <a:r>
              <a:rPr lang="it-IT" sz="2200" dirty="0" smtClean="0">
                <a:solidFill>
                  <a:schemeClr val="bg1"/>
                </a:solidFill>
                <a:latin typeface="Arial" pitchFamily="34" charset="0"/>
                <a:cs typeface="Arial" pitchFamily="34" charset="0"/>
              </a:rPr>
              <a:t> necessari alla realizzazione del medesimo progetto</a:t>
            </a:r>
            <a:r>
              <a:rPr lang="it-IT" sz="2200" b="1" dirty="0" smtClean="0">
                <a:solidFill>
                  <a:schemeClr val="bg1"/>
                </a:solidFill>
                <a:latin typeface="Arial" pitchFamily="34" charset="0"/>
                <a:cs typeface="Arial" pitchFamily="34" charset="0"/>
              </a:rPr>
              <a:t>, vengono acquisiti nell'ambito della CONFERENZA DEI SERVIZI.</a:t>
            </a:r>
            <a:r>
              <a:rPr lang="it-IT" sz="2200" dirty="0" smtClean="0">
                <a:solidFill>
                  <a:schemeClr val="bg1"/>
                </a:solidFill>
                <a:latin typeface="Arial" pitchFamily="34" charset="0"/>
                <a:cs typeface="Arial" pitchFamily="34" charset="0"/>
              </a:rPr>
              <a:t> </a:t>
            </a:r>
          </a:p>
          <a:p>
            <a:pPr algn="just"/>
            <a:endParaRPr lang="it-IT" sz="1400" dirty="0" smtClean="0">
              <a:solidFill>
                <a:schemeClr val="bg1"/>
              </a:solidFill>
              <a:latin typeface="Arial" pitchFamily="34" charset="0"/>
              <a:cs typeface="Arial" pitchFamily="34" charset="0"/>
            </a:endParaRPr>
          </a:p>
          <a:p>
            <a:pPr algn="just"/>
            <a:r>
              <a:rPr lang="it-IT" sz="2200" dirty="0" smtClean="0">
                <a:solidFill>
                  <a:schemeClr val="bg1"/>
                </a:solidFill>
                <a:latin typeface="Arial" pitchFamily="34" charset="0"/>
                <a:cs typeface="Arial" pitchFamily="34" charset="0"/>
              </a:rPr>
              <a:t>Gli enti pubblici coinvolti e le amministrazioni (Comune, Provincia, Regione, Ministero </a:t>
            </a:r>
            <a:r>
              <a:rPr lang="it-IT" sz="2200" dirty="0" err="1" smtClean="0">
                <a:solidFill>
                  <a:schemeClr val="bg1"/>
                </a:solidFill>
                <a:latin typeface="Arial" pitchFamily="34" charset="0"/>
                <a:cs typeface="Arial" pitchFamily="34" charset="0"/>
              </a:rPr>
              <a:t>etc</a:t>
            </a:r>
            <a:r>
              <a:rPr lang="it-IT" sz="2200" dirty="0" smtClean="0">
                <a:solidFill>
                  <a:schemeClr val="bg1"/>
                </a:solidFill>
                <a:latin typeface="Arial" pitchFamily="34" charset="0"/>
                <a:cs typeface="Arial" pitchFamily="34" charset="0"/>
              </a:rPr>
              <a:t>...) possono chiedere </a:t>
            </a:r>
            <a:r>
              <a:rPr lang="it-IT" sz="2200" b="1" dirty="0" smtClean="0">
                <a:solidFill>
                  <a:schemeClr val="bg1"/>
                </a:solidFill>
                <a:latin typeface="Arial" pitchFamily="34" charset="0"/>
                <a:cs typeface="Arial" pitchFamily="34" charset="0"/>
              </a:rPr>
              <a:t>integrazioni</a:t>
            </a:r>
            <a:r>
              <a:rPr lang="it-IT" sz="2200" dirty="0" smtClean="0">
                <a:solidFill>
                  <a:schemeClr val="bg1"/>
                </a:solidFill>
                <a:latin typeface="Arial" pitchFamily="34" charset="0"/>
                <a:cs typeface="Arial" pitchFamily="34" charset="0"/>
              </a:rPr>
              <a:t>, variazioni al progetto, </a:t>
            </a:r>
            <a:r>
              <a:rPr lang="it-IT" sz="2200" b="1" dirty="0" smtClean="0">
                <a:solidFill>
                  <a:schemeClr val="bg1"/>
                </a:solidFill>
                <a:latin typeface="Arial" pitchFamily="34" charset="0"/>
                <a:cs typeface="Arial" pitchFamily="34" charset="0"/>
              </a:rPr>
              <a:t>prescrizioni</a:t>
            </a:r>
            <a:r>
              <a:rPr lang="it-IT" sz="2200" dirty="0" smtClean="0">
                <a:solidFill>
                  <a:schemeClr val="bg1"/>
                </a:solidFill>
                <a:latin typeface="Arial" pitchFamily="34" charset="0"/>
                <a:cs typeface="Arial" pitchFamily="34" charset="0"/>
              </a:rPr>
              <a:t> particolari o esprimere motivato </a:t>
            </a:r>
            <a:r>
              <a:rPr lang="it-IT" sz="2200" b="1" dirty="0" smtClean="0">
                <a:solidFill>
                  <a:schemeClr val="bg1"/>
                </a:solidFill>
                <a:latin typeface="Arial" pitchFamily="34" charset="0"/>
                <a:cs typeface="Arial" pitchFamily="34" charset="0"/>
              </a:rPr>
              <a:t>parere negativo</a:t>
            </a:r>
            <a:r>
              <a:rPr lang="it-IT" sz="2200" dirty="0" smtClean="0">
                <a:solidFill>
                  <a:schemeClr val="bg1"/>
                </a:solidFill>
                <a:latin typeface="Arial" pitchFamily="34" charset="0"/>
                <a:cs typeface="Arial" pitchFamily="34" charset="0"/>
              </a:rPr>
              <a:t>.</a:t>
            </a:r>
          </a:p>
          <a:p>
            <a:pPr algn="just"/>
            <a:endParaRPr lang="it-IT" sz="1400" dirty="0" smtClean="0">
              <a:solidFill>
                <a:schemeClr val="bg1"/>
              </a:solidFill>
              <a:latin typeface="Arial" pitchFamily="34" charset="0"/>
              <a:cs typeface="Arial" pitchFamily="34" charset="0"/>
            </a:endParaRPr>
          </a:p>
          <a:p>
            <a:pPr algn="just"/>
            <a:r>
              <a:rPr lang="it-IT" sz="2200" i="1" dirty="0" smtClean="0">
                <a:solidFill>
                  <a:schemeClr val="bg1"/>
                </a:solidFill>
                <a:latin typeface="Arial" pitchFamily="34" charset="0"/>
                <a:cs typeface="Arial" pitchFamily="34" charset="0"/>
              </a:rPr>
              <a:t>Le amministrazioni rendono le proprie determinazioni</a:t>
            </a:r>
            <a:r>
              <a:rPr lang="it-IT" sz="2200" dirty="0" smtClean="0">
                <a:solidFill>
                  <a:schemeClr val="bg1"/>
                </a:solidFill>
                <a:latin typeface="Arial" pitchFamily="34" charset="0"/>
                <a:cs typeface="Arial" pitchFamily="34" charset="0"/>
              </a:rPr>
              <a:t>  </a:t>
            </a:r>
            <a:r>
              <a:rPr lang="it-IT" sz="2200" i="1" dirty="0" smtClean="0">
                <a:solidFill>
                  <a:schemeClr val="bg1"/>
                </a:solidFill>
                <a:latin typeface="Arial" pitchFamily="34" charset="0"/>
                <a:cs typeface="Arial" pitchFamily="34" charset="0"/>
              </a:rPr>
              <a:t>entro </a:t>
            </a:r>
            <a:r>
              <a:rPr lang="it-IT" sz="2200" b="1" i="1" dirty="0" smtClean="0">
                <a:solidFill>
                  <a:srgbClr val="FF0000"/>
                </a:solidFill>
                <a:latin typeface="Arial" pitchFamily="34" charset="0"/>
                <a:cs typeface="Arial" pitchFamily="34" charset="0"/>
              </a:rPr>
              <a:t>60 giorni</a:t>
            </a:r>
            <a:r>
              <a:rPr lang="it-IT" sz="2200" i="1" dirty="0" smtClean="0">
                <a:solidFill>
                  <a:srgbClr val="FF0000"/>
                </a:solidFill>
                <a:latin typeface="Arial" pitchFamily="34" charset="0"/>
                <a:cs typeface="Arial" pitchFamily="34" charset="0"/>
              </a:rPr>
              <a:t> </a:t>
            </a:r>
            <a:r>
              <a:rPr lang="it-IT" sz="2200" i="1" dirty="0" smtClean="0">
                <a:solidFill>
                  <a:schemeClr val="bg1"/>
                </a:solidFill>
                <a:latin typeface="Arial" pitchFamily="34" charset="0"/>
                <a:cs typeface="Arial" pitchFamily="34" charset="0"/>
              </a:rPr>
              <a:t>ovvero nell'ambito della conferenza di servizi. </a:t>
            </a:r>
            <a:endParaRPr lang="it-IT" sz="2200" dirty="0" smtClean="0">
              <a:solidFill>
                <a:schemeClr val="bg1"/>
              </a:solidFill>
              <a:latin typeface="Arial" pitchFamily="34" charset="0"/>
              <a:cs typeface="Arial" pitchFamily="34" charset="0"/>
            </a:endParaRPr>
          </a:p>
        </p:txBody>
      </p:sp>
      <p:sp>
        <p:nvSpPr>
          <p:cNvPr id="3" name="Titolo 2"/>
          <p:cNvSpPr>
            <a:spLocks noGrp="1"/>
          </p:cNvSpPr>
          <p:nvPr>
            <p:ph type="title"/>
          </p:nvPr>
        </p:nvSpPr>
        <p:spPr>
          <a:xfrm>
            <a:off x="457200" y="152400"/>
            <a:ext cx="8229600" cy="828328"/>
          </a:xfrm>
        </p:spPr>
        <p:txBody>
          <a:bodyPr/>
          <a:lstStyle/>
          <a:p>
            <a:pPr algn="ctr"/>
            <a:r>
              <a:rPr lang="it-IT" dirty="0" smtClean="0">
                <a:solidFill>
                  <a:schemeClr val="bg1"/>
                </a:solidFill>
                <a:latin typeface="Arial" pitchFamily="34" charset="0"/>
                <a:cs typeface="Arial" pitchFamily="34" charset="0"/>
              </a:rPr>
              <a:t>Cosa succede nella VIA?</a:t>
            </a:r>
            <a:endParaRPr lang="it-IT"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down)">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85000" lnSpcReduction="10000"/>
          </a:bodyPr>
          <a:lstStyle/>
          <a:p>
            <a:pPr algn="just"/>
            <a:r>
              <a:rPr lang="it-IT" dirty="0" smtClean="0">
                <a:solidFill>
                  <a:schemeClr val="bg1"/>
                </a:solidFill>
                <a:latin typeface="Arial" pitchFamily="34" charset="0"/>
                <a:cs typeface="Arial" pitchFamily="34" charset="0"/>
              </a:rPr>
              <a:t>L’Ente responsabile pubblica un avviso pubblico di avvio della procedura e </a:t>
            </a:r>
            <a:r>
              <a:rPr lang="it-IT" b="1" dirty="0" smtClean="0">
                <a:solidFill>
                  <a:schemeClr val="bg1"/>
                </a:solidFill>
                <a:latin typeface="Arial" pitchFamily="34" charset="0"/>
                <a:cs typeface="Arial" pitchFamily="34" charset="0"/>
              </a:rPr>
              <a:t>tutti i documenti</a:t>
            </a:r>
            <a:r>
              <a:rPr lang="it-IT" dirty="0" smtClean="0">
                <a:solidFill>
                  <a:schemeClr val="bg1"/>
                </a:solidFill>
                <a:latin typeface="Arial" pitchFamily="34" charset="0"/>
                <a:cs typeface="Arial" pitchFamily="34" charset="0"/>
              </a:rPr>
              <a:t> relativi al progetto. </a:t>
            </a:r>
          </a:p>
          <a:p>
            <a:pPr algn="just"/>
            <a:endParaRPr lang="it-IT" i="1" dirty="0" smtClean="0">
              <a:solidFill>
                <a:schemeClr val="bg1"/>
              </a:solidFill>
              <a:latin typeface="Arial" pitchFamily="34" charset="0"/>
              <a:cs typeface="Arial" pitchFamily="34" charset="0"/>
            </a:endParaRPr>
          </a:p>
          <a:p>
            <a:pPr algn="just"/>
            <a:r>
              <a:rPr lang="it-IT" i="1" dirty="0" smtClean="0">
                <a:solidFill>
                  <a:schemeClr val="bg1"/>
                </a:solidFill>
                <a:latin typeface="Arial" pitchFamily="34" charset="0"/>
                <a:cs typeface="Arial" pitchFamily="34" charset="0"/>
              </a:rPr>
              <a:t>La </a:t>
            </a:r>
            <a:r>
              <a:rPr lang="it-IT" b="1" i="1" dirty="0" smtClean="0">
                <a:solidFill>
                  <a:schemeClr val="bg1"/>
                </a:solidFill>
                <a:latin typeface="Arial" pitchFamily="34" charset="0"/>
                <a:cs typeface="Arial" pitchFamily="34" charset="0"/>
              </a:rPr>
              <a:t>partecipazione</a:t>
            </a:r>
            <a:r>
              <a:rPr lang="it-IT" i="1" dirty="0" smtClean="0">
                <a:solidFill>
                  <a:schemeClr val="bg1"/>
                </a:solidFill>
                <a:latin typeface="Arial" pitchFamily="34" charset="0"/>
                <a:cs typeface="Arial" pitchFamily="34" charset="0"/>
              </a:rPr>
              <a:t> è garantita a CHIUNQUE </a:t>
            </a:r>
            <a:r>
              <a:rPr lang="it-IT" dirty="0" smtClean="0">
                <a:solidFill>
                  <a:schemeClr val="bg1"/>
                </a:solidFill>
                <a:latin typeface="Arial" pitchFamily="34" charset="0"/>
                <a:cs typeface="Arial" pitchFamily="34" charset="0"/>
              </a:rPr>
              <a:t>(enti, associazioni comitati, cittadini singoli e associati) presenti istanza senza che occorra allegare uno specifico interesse giustificativo.</a:t>
            </a:r>
          </a:p>
          <a:p>
            <a:pPr algn="just"/>
            <a:endParaRPr lang="it-IT" i="1" dirty="0" smtClean="0">
              <a:solidFill>
                <a:schemeClr val="bg1"/>
              </a:solidFill>
              <a:latin typeface="Arial" pitchFamily="34" charset="0"/>
              <a:cs typeface="Arial" pitchFamily="34" charset="0"/>
            </a:endParaRPr>
          </a:p>
          <a:p>
            <a:pPr algn="just"/>
            <a:r>
              <a:rPr lang="it-IT" dirty="0" smtClean="0">
                <a:solidFill>
                  <a:schemeClr val="bg1"/>
                </a:solidFill>
                <a:latin typeface="Arial" pitchFamily="34" charset="0"/>
                <a:cs typeface="Arial" pitchFamily="34" charset="0"/>
              </a:rPr>
              <a:t>Dalla pubblicazione dell’avviso decorre il termine di </a:t>
            </a:r>
            <a:r>
              <a:rPr lang="it-IT" b="1" dirty="0" smtClean="0">
                <a:solidFill>
                  <a:srgbClr val="FF0000"/>
                </a:solidFill>
                <a:latin typeface="Arial" pitchFamily="34" charset="0"/>
                <a:cs typeface="Arial" pitchFamily="34" charset="0"/>
              </a:rPr>
              <a:t>60 giorni</a:t>
            </a:r>
            <a:r>
              <a:rPr lang="it-IT" dirty="0" smtClean="0">
                <a:solidFill>
                  <a:srgbClr val="FF0000"/>
                </a:solidFill>
                <a:latin typeface="Arial" pitchFamily="34" charset="0"/>
                <a:cs typeface="Arial" pitchFamily="34" charset="0"/>
              </a:rPr>
              <a:t> </a:t>
            </a:r>
            <a:r>
              <a:rPr lang="it-IT" dirty="0" smtClean="0">
                <a:solidFill>
                  <a:schemeClr val="bg1"/>
                </a:solidFill>
                <a:latin typeface="Arial" pitchFamily="34" charset="0"/>
                <a:cs typeface="Arial" pitchFamily="34" charset="0"/>
              </a:rPr>
              <a:t>per esercitare i diritti e le facoltà di partecipazione. </a:t>
            </a:r>
          </a:p>
          <a:p>
            <a:pPr algn="just"/>
            <a:endParaRPr lang="it-IT" dirty="0" smtClean="0">
              <a:solidFill>
                <a:schemeClr val="bg1"/>
              </a:solidFill>
              <a:latin typeface="Arial" pitchFamily="34" charset="0"/>
              <a:cs typeface="Arial" pitchFamily="34" charset="0"/>
            </a:endParaRPr>
          </a:p>
          <a:p>
            <a:pPr algn="just"/>
            <a:r>
              <a:rPr lang="it-IT" dirty="0" smtClean="0">
                <a:solidFill>
                  <a:schemeClr val="bg1"/>
                </a:solidFill>
                <a:latin typeface="Arial" pitchFamily="34" charset="0"/>
                <a:cs typeface="Arial" pitchFamily="34" charset="0"/>
              </a:rPr>
              <a:t>Infine “… l'autorità competente conclude il procedimento di VIA nei </a:t>
            </a:r>
            <a:r>
              <a:rPr lang="it-IT" b="1" dirty="0" smtClean="0">
                <a:solidFill>
                  <a:srgbClr val="FF0000"/>
                </a:solidFill>
                <a:latin typeface="Arial" pitchFamily="34" charset="0"/>
                <a:cs typeface="Arial" pitchFamily="34" charset="0"/>
              </a:rPr>
              <a:t>150 giorni</a:t>
            </a:r>
            <a:r>
              <a:rPr lang="it-IT" dirty="0" smtClean="0">
                <a:solidFill>
                  <a:schemeClr val="bg1"/>
                </a:solidFill>
                <a:latin typeface="Arial" pitchFamily="34" charset="0"/>
                <a:cs typeface="Arial" pitchFamily="34" charset="0"/>
              </a:rPr>
              <a:t> successivi alla presentazione dell'istanza.” </a:t>
            </a:r>
          </a:p>
          <a:p>
            <a:pPr algn="just">
              <a:buNone/>
            </a:pPr>
            <a:endParaRPr lang="it-IT" dirty="0" smtClean="0">
              <a:solidFill>
                <a:schemeClr val="bg1"/>
              </a:solidFill>
              <a:latin typeface="Arial" pitchFamily="34" charset="0"/>
              <a:cs typeface="Arial" pitchFamily="34" charset="0"/>
            </a:endParaRPr>
          </a:p>
          <a:p>
            <a:pPr algn="just"/>
            <a:endParaRPr lang="it-IT" dirty="0">
              <a:solidFill>
                <a:schemeClr val="bg1"/>
              </a:solidFill>
              <a:latin typeface="Arial" pitchFamily="34" charset="0"/>
              <a:cs typeface="Arial" pitchFamily="34" charset="0"/>
            </a:endParaRPr>
          </a:p>
        </p:txBody>
      </p:sp>
      <p:sp>
        <p:nvSpPr>
          <p:cNvPr id="3" name="Titolo 2"/>
          <p:cNvSpPr>
            <a:spLocks noGrp="1"/>
          </p:cNvSpPr>
          <p:nvPr>
            <p:ph type="title"/>
          </p:nvPr>
        </p:nvSpPr>
        <p:spPr>
          <a:xfrm>
            <a:off x="457200" y="152400"/>
            <a:ext cx="8229600" cy="828328"/>
          </a:xfrm>
        </p:spPr>
        <p:txBody>
          <a:bodyPr/>
          <a:lstStyle/>
          <a:p>
            <a:pPr algn="ctr"/>
            <a:r>
              <a:rPr lang="it-IT" dirty="0" smtClean="0">
                <a:solidFill>
                  <a:schemeClr val="bg1"/>
                </a:solidFill>
                <a:latin typeface="Arial" pitchFamily="34" charset="0"/>
                <a:cs typeface="Arial" pitchFamily="34" charset="0"/>
              </a:rPr>
              <a:t>Chi può intervenire, e quando?</a:t>
            </a:r>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124744"/>
            <a:ext cx="8229600" cy="5256584"/>
          </a:xfrm>
        </p:spPr>
        <p:txBody>
          <a:bodyPr>
            <a:noAutofit/>
          </a:bodyPr>
          <a:lstStyle/>
          <a:p>
            <a:pPr algn="just"/>
            <a:r>
              <a:rPr lang="it-IT" sz="2400" dirty="0" smtClean="0">
                <a:solidFill>
                  <a:schemeClr val="bg1"/>
                </a:solidFill>
                <a:latin typeface="Arial" pitchFamily="34" charset="0"/>
                <a:cs typeface="Arial" pitchFamily="34" charset="0"/>
              </a:rPr>
              <a:t>Se durante l’istruttoria integrata non ci sono criticità e si ha una valutazione di </a:t>
            </a:r>
            <a:r>
              <a:rPr lang="it-IT" sz="2400" b="1" dirty="0" smtClean="0">
                <a:solidFill>
                  <a:schemeClr val="bg1"/>
                </a:solidFill>
                <a:latin typeface="Arial" pitchFamily="34" charset="0"/>
                <a:cs typeface="Arial" pitchFamily="34" charset="0"/>
              </a:rPr>
              <a:t>compatibilità ambientale positivo</a:t>
            </a:r>
            <a:r>
              <a:rPr lang="it-IT" sz="2400" dirty="0" smtClean="0">
                <a:solidFill>
                  <a:schemeClr val="bg1"/>
                </a:solidFill>
                <a:latin typeface="Arial" pitchFamily="34" charset="0"/>
                <a:cs typeface="Arial" pitchFamily="34" charset="0"/>
              </a:rPr>
              <a:t> l’opera riceve definitiva approvazione e sono rilasciate tutte le singole autorizzazioni.</a:t>
            </a:r>
          </a:p>
          <a:p>
            <a:pPr algn="just"/>
            <a:endParaRPr lang="it-IT" sz="2400" dirty="0" smtClean="0">
              <a:solidFill>
                <a:schemeClr val="bg1"/>
              </a:solidFill>
              <a:latin typeface="Arial" pitchFamily="34" charset="0"/>
              <a:cs typeface="Arial" pitchFamily="34" charset="0"/>
            </a:endParaRPr>
          </a:p>
          <a:p>
            <a:pPr algn="just"/>
            <a:r>
              <a:rPr lang="it-IT" sz="2400" dirty="0" smtClean="0">
                <a:solidFill>
                  <a:schemeClr val="bg1"/>
                </a:solidFill>
                <a:latin typeface="Arial" pitchFamily="34" charset="0"/>
                <a:cs typeface="Arial" pitchFamily="34" charset="0"/>
              </a:rPr>
              <a:t>Se dalla conferenza di servizi si verifica che </a:t>
            </a:r>
            <a:r>
              <a:rPr lang="it-IT" sz="2400" u="heavy" dirty="0" smtClean="0">
                <a:solidFill>
                  <a:schemeClr val="bg1"/>
                </a:solidFill>
                <a:latin typeface="Arial" pitchFamily="34" charset="0"/>
                <a:cs typeface="Arial" pitchFamily="34" charset="0"/>
              </a:rPr>
              <a:t>non sussistono</a:t>
            </a:r>
            <a:r>
              <a:rPr lang="it-IT" sz="2400" dirty="0" smtClean="0">
                <a:solidFill>
                  <a:schemeClr val="bg1"/>
                </a:solidFill>
                <a:latin typeface="Arial" pitchFamily="34" charset="0"/>
                <a:cs typeface="Arial" pitchFamily="34" charset="0"/>
              </a:rPr>
              <a:t> le </a:t>
            </a:r>
            <a:r>
              <a:rPr lang="it-IT" sz="2400" u="heavy" dirty="0" smtClean="0">
                <a:solidFill>
                  <a:schemeClr val="bg1"/>
                </a:solidFill>
                <a:latin typeface="Arial" pitchFamily="34" charset="0"/>
                <a:cs typeface="Arial" pitchFamily="34" charset="0"/>
              </a:rPr>
              <a:t>condizioni</a:t>
            </a:r>
            <a:r>
              <a:rPr lang="it-IT" sz="2400" dirty="0" smtClean="0">
                <a:solidFill>
                  <a:schemeClr val="bg1"/>
                </a:solidFill>
                <a:latin typeface="Arial" pitchFamily="34" charset="0"/>
                <a:cs typeface="Arial" pitchFamily="34" charset="0"/>
              </a:rPr>
              <a:t> per un giudizio positivo la </a:t>
            </a:r>
            <a:r>
              <a:rPr lang="it-IT" sz="2400" u="heavy" dirty="0" smtClean="0">
                <a:solidFill>
                  <a:schemeClr val="bg1"/>
                </a:solidFill>
                <a:latin typeface="Arial" pitchFamily="34" charset="0"/>
                <a:cs typeface="Arial" pitchFamily="34" charset="0"/>
              </a:rPr>
              <a:t>conferenza</a:t>
            </a:r>
            <a:r>
              <a:rPr lang="it-IT" sz="2400" dirty="0" smtClean="0">
                <a:solidFill>
                  <a:schemeClr val="bg1"/>
                </a:solidFill>
                <a:latin typeface="Arial" pitchFamily="34" charset="0"/>
                <a:cs typeface="Arial" pitchFamily="34" charset="0"/>
              </a:rPr>
              <a:t> stessa </a:t>
            </a:r>
            <a:r>
              <a:rPr lang="it-IT" sz="2400" u="heavy" dirty="0" smtClean="0">
                <a:solidFill>
                  <a:schemeClr val="bg1"/>
                </a:solidFill>
                <a:latin typeface="Arial" pitchFamily="34" charset="0"/>
                <a:cs typeface="Arial" pitchFamily="34" charset="0"/>
              </a:rPr>
              <a:t>chiuderà</a:t>
            </a:r>
            <a:r>
              <a:rPr lang="it-IT" sz="2400" dirty="0" smtClean="0">
                <a:solidFill>
                  <a:schemeClr val="bg1"/>
                </a:solidFill>
                <a:latin typeface="Arial" pitchFamily="34" charset="0"/>
                <a:cs typeface="Arial" pitchFamily="34" charset="0"/>
              </a:rPr>
              <a:t> i </a:t>
            </a:r>
            <a:r>
              <a:rPr lang="it-IT" sz="2400" u="heavy" dirty="0" smtClean="0">
                <a:solidFill>
                  <a:schemeClr val="bg1"/>
                </a:solidFill>
                <a:latin typeface="Arial" pitchFamily="34" charset="0"/>
                <a:cs typeface="Arial" pitchFamily="34" charset="0"/>
              </a:rPr>
              <a:t>lavori</a:t>
            </a:r>
            <a:r>
              <a:rPr lang="it-IT" sz="2400" dirty="0" smtClean="0">
                <a:solidFill>
                  <a:schemeClr val="bg1"/>
                </a:solidFill>
                <a:latin typeface="Arial" pitchFamily="34" charset="0"/>
                <a:cs typeface="Arial" pitchFamily="34" charset="0"/>
              </a:rPr>
              <a:t> senza procedere al rilascio delle autorizzazioni. </a:t>
            </a:r>
          </a:p>
          <a:p>
            <a:pPr algn="just"/>
            <a:endParaRPr lang="it-IT" sz="2400" dirty="0" smtClean="0">
              <a:solidFill>
                <a:schemeClr val="bg1"/>
              </a:solidFill>
              <a:latin typeface="Arial" pitchFamily="34" charset="0"/>
              <a:cs typeface="Arial" pitchFamily="34" charset="0"/>
            </a:endParaRPr>
          </a:p>
          <a:p>
            <a:pPr algn="just"/>
            <a:r>
              <a:rPr lang="it-IT" sz="2400" dirty="0" smtClean="0">
                <a:solidFill>
                  <a:schemeClr val="bg1"/>
                </a:solidFill>
                <a:latin typeface="Arial" pitchFamily="34" charset="0"/>
                <a:cs typeface="Arial" pitchFamily="34" charset="0"/>
              </a:rPr>
              <a:t>L’autorità competente, preso atto anche delle risultanze istruttorie, esprimerà il </a:t>
            </a:r>
            <a:r>
              <a:rPr lang="it-IT" sz="2400" u="heavy" dirty="0" smtClean="0">
                <a:solidFill>
                  <a:srgbClr val="FF0000"/>
                </a:solidFill>
                <a:latin typeface="Arial" pitchFamily="34" charset="0"/>
                <a:cs typeface="Arial" pitchFamily="34" charset="0"/>
              </a:rPr>
              <a:t>giudizio</a:t>
            </a:r>
            <a:r>
              <a:rPr lang="it-IT" sz="2400" dirty="0" smtClean="0">
                <a:solidFill>
                  <a:srgbClr val="FF0000"/>
                </a:solidFill>
                <a:latin typeface="Arial" pitchFamily="34" charset="0"/>
                <a:cs typeface="Arial" pitchFamily="34" charset="0"/>
              </a:rPr>
              <a:t> di compatibilità ambientale </a:t>
            </a:r>
            <a:r>
              <a:rPr lang="it-IT" sz="2400" u="heavy" dirty="0" smtClean="0">
                <a:solidFill>
                  <a:srgbClr val="FF0000"/>
                </a:solidFill>
                <a:latin typeface="Arial" pitchFamily="34" charset="0"/>
                <a:cs typeface="Arial" pitchFamily="34" charset="0"/>
              </a:rPr>
              <a:t>negativo.</a:t>
            </a:r>
          </a:p>
          <a:p>
            <a:pPr algn="just"/>
            <a:endParaRPr lang="it-IT" sz="2400" dirty="0"/>
          </a:p>
        </p:txBody>
      </p:sp>
      <p:sp>
        <p:nvSpPr>
          <p:cNvPr id="3" name="Titolo 2"/>
          <p:cNvSpPr>
            <a:spLocks noGrp="1"/>
          </p:cNvSpPr>
          <p:nvPr>
            <p:ph type="title"/>
          </p:nvPr>
        </p:nvSpPr>
        <p:spPr>
          <a:xfrm>
            <a:off x="457200" y="152400"/>
            <a:ext cx="8229600" cy="828328"/>
          </a:xfrm>
        </p:spPr>
        <p:txBody>
          <a:bodyPr/>
          <a:lstStyle/>
          <a:p>
            <a:pPr algn="ctr"/>
            <a:r>
              <a:rPr lang="it-IT" dirty="0" smtClean="0">
                <a:solidFill>
                  <a:schemeClr val="bg1"/>
                </a:solidFill>
                <a:latin typeface="Arial" pitchFamily="34" charset="0"/>
                <a:cs typeface="Arial" pitchFamily="34" charset="0"/>
              </a:rPr>
              <a:t>Come si conclude la VIA?</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down)">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l="21962" t="25391" r="22035" b="16015"/>
          <a:stretch>
            <a:fillRect/>
          </a:stretch>
        </p:blipFill>
        <p:spPr bwMode="auto">
          <a:xfrm>
            <a:off x="611560" y="1772816"/>
            <a:ext cx="8015343" cy="4714908"/>
          </a:xfrm>
          <a:prstGeom prst="rect">
            <a:avLst/>
          </a:prstGeom>
          <a:noFill/>
          <a:ln w="9525">
            <a:noFill/>
            <a:miter lim="800000"/>
            <a:headEnd/>
            <a:tailEnd/>
          </a:ln>
          <a:effectLst/>
        </p:spPr>
      </p:pic>
      <p:sp>
        <p:nvSpPr>
          <p:cNvPr id="4" name="CasellaDiTesto 3"/>
          <p:cNvSpPr txBox="1"/>
          <p:nvPr/>
        </p:nvSpPr>
        <p:spPr>
          <a:xfrm>
            <a:off x="428596" y="285728"/>
            <a:ext cx="8715404" cy="1200329"/>
          </a:xfrm>
          <a:prstGeom prst="rect">
            <a:avLst/>
          </a:prstGeom>
          <a:noFill/>
        </p:spPr>
        <p:txBody>
          <a:bodyPr wrap="square" rtlCol="0">
            <a:spAutoFit/>
          </a:bodyPr>
          <a:lstStyle/>
          <a:p>
            <a:pPr algn="ctr"/>
            <a:r>
              <a:rPr lang="it-IT" sz="2400" b="1" dirty="0" smtClean="0">
                <a:solidFill>
                  <a:schemeClr val="bg1"/>
                </a:solidFill>
                <a:latin typeface="Verdana" pitchFamily="34" charset="0"/>
                <a:ea typeface="Verdana" pitchFamily="34" charset="0"/>
                <a:cs typeface="Verdana" pitchFamily="34" charset="0"/>
              </a:rPr>
              <a:t>2016: SOGEAP, SOCIETA’ </a:t>
            </a:r>
            <a:r>
              <a:rPr lang="it-IT" sz="2400" b="1" dirty="0" err="1" smtClean="0">
                <a:solidFill>
                  <a:schemeClr val="bg1"/>
                </a:solidFill>
                <a:latin typeface="Verdana" pitchFamily="34" charset="0"/>
                <a:ea typeface="Verdana" pitchFamily="34" charset="0"/>
                <a:cs typeface="Verdana" pitchFamily="34" charset="0"/>
              </a:rPr>
              <a:t>DI</a:t>
            </a:r>
            <a:r>
              <a:rPr lang="it-IT" sz="2400" b="1" dirty="0" smtClean="0">
                <a:solidFill>
                  <a:schemeClr val="bg1"/>
                </a:solidFill>
                <a:latin typeface="Verdana" pitchFamily="34" charset="0"/>
                <a:ea typeface="Verdana" pitchFamily="34" charset="0"/>
                <a:cs typeface="Verdana" pitchFamily="34" charset="0"/>
              </a:rPr>
              <a:t> GESTIONE DELL’AEROPORTO PRESENTA UN PIANO STRATEGICO </a:t>
            </a:r>
            <a:r>
              <a:rPr lang="it-IT" sz="2400" b="1" dirty="0" err="1" smtClean="0">
                <a:solidFill>
                  <a:schemeClr val="bg1"/>
                </a:solidFill>
                <a:latin typeface="Verdana" pitchFamily="34" charset="0"/>
                <a:ea typeface="Verdana" pitchFamily="34" charset="0"/>
                <a:cs typeface="Verdana" pitchFamily="34" charset="0"/>
              </a:rPr>
              <a:t>DI</a:t>
            </a:r>
            <a:r>
              <a:rPr lang="it-IT" sz="2400" b="1" dirty="0" smtClean="0">
                <a:solidFill>
                  <a:schemeClr val="bg1"/>
                </a:solidFill>
                <a:latin typeface="Verdana" pitchFamily="34" charset="0"/>
                <a:ea typeface="Verdana" pitchFamily="34" charset="0"/>
                <a:cs typeface="Verdana" pitchFamily="34" charset="0"/>
              </a:rPr>
              <a:t> RILANCIO</a:t>
            </a:r>
            <a:endParaRPr lang="it-IT" sz="2400" b="1" dirty="0">
              <a:solidFill>
                <a:schemeClr val="bg1"/>
              </a:solidFill>
              <a:latin typeface="Verdana" pitchFamily="34" charset="0"/>
              <a:ea typeface="Verdana" pitchFamily="34" charset="0"/>
              <a:cs typeface="Verdana" pitchFamily="34" charset="0"/>
            </a:endParaRPr>
          </a:p>
        </p:txBody>
      </p:sp>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6949" y="3218508"/>
            <a:ext cx="2547051" cy="36394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77500" lnSpcReduction="20000"/>
          </a:bodyPr>
          <a:lstStyle/>
          <a:p>
            <a:pPr algn="just"/>
            <a:endParaRPr lang="it-IT" dirty="0" smtClean="0">
              <a:solidFill>
                <a:schemeClr val="bg1"/>
              </a:solidFill>
              <a:latin typeface="Arial" pitchFamily="34" charset="0"/>
              <a:cs typeface="Arial" pitchFamily="34" charset="0"/>
            </a:endParaRPr>
          </a:p>
          <a:p>
            <a:pPr algn="just"/>
            <a:r>
              <a:rPr lang="it-IT" dirty="0" smtClean="0">
                <a:solidFill>
                  <a:schemeClr val="bg1"/>
                </a:solidFill>
                <a:latin typeface="Arial" pitchFamily="34" charset="0"/>
                <a:cs typeface="Arial" pitchFamily="34" charset="0"/>
              </a:rPr>
              <a:t>Le informazioni sul procedimento e i documenti sono consultabili sul sito del ministero dell'Ambiente.</a:t>
            </a:r>
          </a:p>
          <a:p>
            <a:pPr lvl="0" algn="just"/>
            <a:r>
              <a:rPr lang="it-IT" dirty="0" smtClean="0">
                <a:solidFill>
                  <a:schemeClr val="bg1"/>
                </a:solidFill>
                <a:latin typeface="Arial" pitchFamily="34" charset="0"/>
                <a:cs typeface="Arial" pitchFamily="34" charset="0"/>
              </a:rPr>
              <a:t>http://www.va.minambiente.it/</a:t>
            </a:r>
            <a:r>
              <a:rPr lang="it-IT" dirty="0" err="1" smtClean="0">
                <a:solidFill>
                  <a:schemeClr val="bg1"/>
                </a:solidFill>
                <a:latin typeface="Arial" pitchFamily="34" charset="0"/>
                <a:cs typeface="Arial" pitchFamily="34" charset="0"/>
              </a:rPr>
              <a:t>it-IT</a:t>
            </a:r>
            <a:r>
              <a:rPr lang="it-IT" dirty="0" smtClean="0">
                <a:solidFill>
                  <a:schemeClr val="bg1"/>
                </a:solidFill>
                <a:latin typeface="Arial" pitchFamily="34" charset="0"/>
                <a:cs typeface="Arial" pitchFamily="34" charset="0"/>
              </a:rPr>
              <a:t>/Oggetti/Info/6878</a:t>
            </a:r>
          </a:p>
          <a:p>
            <a:pPr lvl="0" algn="just"/>
            <a:endParaRPr lang="it-IT" dirty="0" smtClean="0">
              <a:solidFill>
                <a:schemeClr val="bg1"/>
              </a:solidFill>
              <a:latin typeface="Arial" pitchFamily="34" charset="0"/>
              <a:cs typeface="Arial" pitchFamily="34" charset="0"/>
            </a:endParaRPr>
          </a:p>
          <a:p>
            <a:pPr lvl="0" algn="just"/>
            <a:r>
              <a:rPr lang="it-IT" dirty="0" smtClean="0">
                <a:solidFill>
                  <a:schemeClr val="bg1"/>
                </a:solidFill>
                <a:latin typeface="Arial" pitchFamily="34" charset="0"/>
                <a:cs typeface="Arial" pitchFamily="34" charset="0"/>
              </a:rPr>
              <a:t>Progetto:</a:t>
            </a:r>
            <a:r>
              <a:rPr lang="it-IT" b="1" dirty="0" smtClean="0">
                <a:solidFill>
                  <a:schemeClr val="bg1"/>
                </a:solidFill>
                <a:latin typeface="Arial" pitchFamily="34" charset="0"/>
                <a:cs typeface="Arial" pitchFamily="34" charset="0"/>
              </a:rPr>
              <a:t> Aeroporto "Giuseppe Verdi" di Parma. Piano di sviluppo aeroportuale 2023</a:t>
            </a:r>
            <a:endParaRPr lang="it-IT" dirty="0" smtClean="0">
              <a:solidFill>
                <a:schemeClr val="bg1"/>
              </a:solidFill>
              <a:latin typeface="Arial" pitchFamily="34" charset="0"/>
              <a:cs typeface="Arial" pitchFamily="34" charset="0"/>
            </a:endParaRPr>
          </a:p>
          <a:p>
            <a:pPr lvl="0" algn="just"/>
            <a:r>
              <a:rPr lang="it-IT" dirty="0" smtClean="0">
                <a:solidFill>
                  <a:schemeClr val="bg1"/>
                </a:solidFill>
                <a:latin typeface="Arial" pitchFamily="34" charset="0"/>
                <a:cs typeface="Arial" pitchFamily="34" charset="0"/>
              </a:rPr>
              <a:t>Proponente</a:t>
            </a:r>
            <a:r>
              <a:rPr lang="it-IT" b="1" dirty="0" smtClean="0">
                <a:solidFill>
                  <a:schemeClr val="bg1"/>
                </a:solidFill>
                <a:latin typeface="Arial" pitchFamily="34" charset="0"/>
                <a:cs typeface="Arial" pitchFamily="34" charset="0"/>
              </a:rPr>
              <a:t>: ENAC - Ente Nazionale per l'Aviazione Civile</a:t>
            </a:r>
            <a:endParaRPr lang="it-IT" dirty="0" smtClean="0">
              <a:solidFill>
                <a:schemeClr val="bg1"/>
              </a:solidFill>
              <a:latin typeface="Arial" pitchFamily="34" charset="0"/>
              <a:cs typeface="Arial" pitchFamily="34" charset="0"/>
            </a:endParaRPr>
          </a:p>
          <a:p>
            <a:pPr lvl="0" algn="just"/>
            <a:r>
              <a:rPr lang="it-IT" dirty="0" smtClean="0">
                <a:solidFill>
                  <a:schemeClr val="bg1"/>
                </a:solidFill>
                <a:latin typeface="Arial" pitchFamily="34" charset="0"/>
                <a:cs typeface="Arial" pitchFamily="34" charset="0"/>
              </a:rPr>
              <a:t>Codice procedura:</a:t>
            </a:r>
            <a:r>
              <a:rPr lang="it-IT" b="1" dirty="0" smtClean="0">
                <a:solidFill>
                  <a:schemeClr val="bg1"/>
                </a:solidFill>
                <a:latin typeface="Arial" pitchFamily="34" charset="0"/>
                <a:cs typeface="Arial" pitchFamily="34" charset="0"/>
              </a:rPr>
              <a:t>  4224</a:t>
            </a:r>
            <a:endParaRPr lang="it-IT" dirty="0" smtClean="0">
              <a:solidFill>
                <a:schemeClr val="bg1"/>
              </a:solidFill>
              <a:latin typeface="Arial" pitchFamily="34" charset="0"/>
              <a:cs typeface="Arial" pitchFamily="34" charset="0"/>
            </a:endParaRPr>
          </a:p>
          <a:p>
            <a:pPr lvl="0" algn="just"/>
            <a:r>
              <a:rPr lang="it-IT" dirty="0" smtClean="0">
                <a:solidFill>
                  <a:schemeClr val="bg1"/>
                </a:solidFill>
                <a:latin typeface="Arial" pitchFamily="34" charset="0"/>
                <a:cs typeface="Arial" pitchFamily="34" charset="0"/>
              </a:rPr>
              <a:t>Data di avvio:</a:t>
            </a:r>
            <a:r>
              <a:rPr lang="it-IT" b="1" dirty="0" smtClean="0">
                <a:solidFill>
                  <a:schemeClr val="bg1"/>
                </a:solidFill>
                <a:latin typeface="Arial" pitchFamily="34" charset="0"/>
                <a:cs typeface="Arial" pitchFamily="34" charset="0"/>
              </a:rPr>
              <a:t> 13/08/2018</a:t>
            </a:r>
            <a:endParaRPr lang="it-IT" dirty="0" smtClean="0">
              <a:solidFill>
                <a:schemeClr val="bg1"/>
              </a:solidFill>
              <a:latin typeface="Arial" pitchFamily="34" charset="0"/>
              <a:cs typeface="Arial" pitchFamily="34" charset="0"/>
            </a:endParaRPr>
          </a:p>
          <a:p>
            <a:pPr lvl="0" algn="just"/>
            <a:r>
              <a:rPr lang="it-IT" dirty="0" smtClean="0">
                <a:solidFill>
                  <a:schemeClr val="bg1"/>
                </a:solidFill>
                <a:latin typeface="Arial" pitchFamily="34" charset="0"/>
                <a:cs typeface="Arial" pitchFamily="34" charset="0"/>
              </a:rPr>
              <a:t>Data avvio consultazione pubblica: </a:t>
            </a:r>
            <a:r>
              <a:rPr lang="it-IT" b="1" dirty="0" smtClean="0">
                <a:solidFill>
                  <a:schemeClr val="bg1"/>
                </a:solidFill>
                <a:latin typeface="Arial" pitchFamily="34" charset="0"/>
                <a:cs typeface="Arial" pitchFamily="34" charset="0"/>
              </a:rPr>
              <a:t>17/10/2018</a:t>
            </a:r>
            <a:endParaRPr lang="it-IT" dirty="0" smtClean="0">
              <a:solidFill>
                <a:schemeClr val="bg1"/>
              </a:solidFill>
              <a:latin typeface="Arial" pitchFamily="34" charset="0"/>
              <a:cs typeface="Arial" pitchFamily="34" charset="0"/>
            </a:endParaRPr>
          </a:p>
          <a:p>
            <a:pPr lvl="0" algn="just"/>
            <a:r>
              <a:rPr lang="it-IT" dirty="0" smtClean="0">
                <a:solidFill>
                  <a:schemeClr val="bg1"/>
                </a:solidFill>
                <a:latin typeface="Arial" pitchFamily="34" charset="0"/>
                <a:cs typeface="Arial" pitchFamily="34" charset="0"/>
              </a:rPr>
              <a:t>Scadenza presentazione osservazioni: </a:t>
            </a:r>
            <a:r>
              <a:rPr lang="it-IT" b="1" dirty="0" smtClean="0">
                <a:solidFill>
                  <a:schemeClr val="bg1"/>
                </a:solidFill>
                <a:latin typeface="Arial" pitchFamily="34" charset="0"/>
                <a:cs typeface="Arial" pitchFamily="34" charset="0"/>
              </a:rPr>
              <a:t>16/12/2018</a:t>
            </a:r>
            <a:endParaRPr lang="it-IT" dirty="0" smtClean="0">
              <a:solidFill>
                <a:schemeClr val="bg1"/>
              </a:solidFill>
              <a:latin typeface="Arial" pitchFamily="34" charset="0"/>
              <a:cs typeface="Arial" pitchFamily="34" charset="0"/>
            </a:endParaRPr>
          </a:p>
          <a:p>
            <a:pPr lvl="0" algn="just"/>
            <a:r>
              <a:rPr lang="it-IT" dirty="0" smtClean="0">
                <a:solidFill>
                  <a:schemeClr val="bg1"/>
                </a:solidFill>
                <a:latin typeface="Arial" pitchFamily="34" charset="0"/>
                <a:cs typeface="Arial" pitchFamily="34" charset="0"/>
              </a:rPr>
              <a:t>Fase attuale: </a:t>
            </a:r>
            <a:r>
              <a:rPr lang="it-IT" b="1" dirty="0" smtClean="0">
                <a:solidFill>
                  <a:schemeClr val="bg1"/>
                </a:solidFill>
                <a:latin typeface="Arial" pitchFamily="34" charset="0"/>
                <a:cs typeface="Arial" pitchFamily="34" charset="0"/>
              </a:rPr>
              <a:t>Istruttoria tecnica CTVIA</a:t>
            </a:r>
            <a:endParaRPr lang="it-IT" dirty="0" smtClean="0">
              <a:solidFill>
                <a:schemeClr val="bg1"/>
              </a:solidFill>
              <a:latin typeface="Arial" pitchFamily="34" charset="0"/>
              <a:cs typeface="Arial" pitchFamily="34" charset="0"/>
            </a:endParaRPr>
          </a:p>
          <a:p>
            <a:pPr lvl="0" algn="just"/>
            <a:r>
              <a:rPr lang="it-IT" dirty="0" smtClean="0">
                <a:solidFill>
                  <a:schemeClr val="bg1"/>
                </a:solidFill>
                <a:latin typeface="Arial" pitchFamily="34" charset="0"/>
                <a:cs typeface="Arial" pitchFamily="34" charset="0"/>
              </a:rPr>
              <a:t>Data di fine: </a:t>
            </a:r>
            <a:r>
              <a:rPr lang="it-IT" b="1" dirty="0" smtClean="0">
                <a:solidFill>
                  <a:schemeClr val="bg1"/>
                </a:solidFill>
                <a:latin typeface="Arial" pitchFamily="34" charset="0"/>
                <a:cs typeface="Arial" pitchFamily="34" charset="0"/>
              </a:rPr>
              <a:t>15/01/2019 ?? </a:t>
            </a:r>
            <a:r>
              <a:rPr lang="it-IT" dirty="0" smtClean="0">
                <a:solidFill>
                  <a:schemeClr val="bg1"/>
                </a:solidFill>
                <a:latin typeface="Arial" pitchFamily="34" charset="0"/>
                <a:cs typeface="Arial" pitchFamily="34" charset="0"/>
              </a:rPr>
              <a:t>(non sul sito)</a:t>
            </a:r>
          </a:p>
          <a:p>
            <a:pPr algn="just"/>
            <a:endParaRPr lang="it-IT" dirty="0">
              <a:solidFill>
                <a:schemeClr val="bg1"/>
              </a:solidFill>
              <a:latin typeface="Arial" pitchFamily="34" charset="0"/>
              <a:cs typeface="Arial" pitchFamily="34" charset="0"/>
            </a:endParaRPr>
          </a:p>
        </p:txBody>
      </p:sp>
      <p:sp>
        <p:nvSpPr>
          <p:cNvPr id="3" name="Titolo 2"/>
          <p:cNvSpPr>
            <a:spLocks noGrp="1"/>
          </p:cNvSpPr>
          <p:nvPr>
            <p:ph type="title"/>
          </p:nvPr>
        </p:nvSpPr>
        <p:spPr/>
        <p:txBody>
          <a:bodyPr>
            <a:normAutofit/>
          </a:bodyPr>
          <a:lstStyle/>
          <a:p>
            <a:pPr algn="ctr"/>
            <a:r>
              <a:rPr lang="it-IT" sz="3200" b="1" dirty="0" smtClean="0">
                <a:solidFill>
                  <a:schemeClr val="bg1"/>
                </a:solidFill>
                <a:latin typeface="Arial" pitchFamily="34" charset="0"/>
                <a:cs typeface="Arial" pitchFamily="34" charset="0"/>
              </a:rPr>
              <a:t>DOVE E QUALI INFORMAZIONI PER l’AEROPORTO di PARMA?</a:t>
            </a:r>
            <a:endParaRPr lang="it-IT" sz="3200"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pPr algn="just"/>
            <a:r>
              <a:rPr lang="it-IT" dirty="0" smtClean="0">
                <a:solidFill>
                  <a:schemeClr val="bg1"/>
                </a:solidFill>
                <a:latin typeface="Arial" pitchFamily="34" charset="0"/>
                <a:cs typeface="Arial" pitchFamily="34" charset="0"/>
              </a:rPr>
              <a:t>Ci sono 65 fra relazioni, documenti e cartografie, che riguardano  molti aspetti ambientali e di programmazione del territorio e economici, </a:t>
            </a:r>
            <a:r>
              <a:rPr lang="it-IT" dirty="0" err="1" smtClean="0">
                <a:solidFill>
                  <a:schemeClr val="bg1"/>
                </a:solidFill>
                <a:latin typeface="Arial" pitchFamily="34" charset="0"/>
                <a:cs typeface="Arial" pitchFamily="34" charset="0"/>
              </a:rPr>
              <a:t>regimentazione</a:t>
            </a:r>
            <a:r>
              <a:rPr lang="it-IT" dirty="0" smtClean="0">
                <a:solidFill>
                  <a:schemeClr val="bg1"/>
                </a:solidFill>
                <a:latin typeface="Arial" pitchFamily="34" charset="0"/>
                <a:cs typeface="Arial" pitchFamily="34" charset="0"/>
              </a:rPr>
              <a:t> delle acque, delle reti e infrastrutture. La documentazione è vasta e </a:t>
            </a:r>
            <a:r>
              <a:rPr lang="it-IT" b="1" dirty="0" smtClean="0">
                <a:solidFill>
                  <a:srgbClr val="FF0000"/>
                </a:solidFill>
                <a:latin typeface="Arial" pitchFamily="34" charset="0"/>
                <a:cs typeface="Arial" pitchFamily="34" charset="0"/>
              </a:rPr>
              <a:t>non abbiamo concluso la lettura</a:t>
            </a:r>
            <a:r>
              <a:rPr lang="it-IT" dirty="0" smtClean="0">
                <a:solidFill>
                  <a:schemeClr val="bg1"/>
                </a:solidFill>
                <a:latin typeface="Arial" pitchFamily="34" charset="0"/>
                <a:cs typeface="Arial" pitchFamily="34" charset="0"/>
              </a:rPr>
              <a:t>. </a:t>
            </a:r>
          </a:p>
          <a:p>
            <a:pPr algn="just"/>
            <a:endParaRPr lang="it-IT" dirty="0" smtClean="0">
              <a:solidFill>
                <a:schemeClr val="bg1"/>
              </a:solidFill>
              <a:latin typeface="Arial" pitchFamily="34" charset="0"/>
              <a:cs typeface="Arial" pitchFamily="34" charset="0"/>
            </a:endParaRPr>
          </a:p>
          <a:p>
            <a:endParaRPr lang="it-IT" dirty="0"/>
          </a:p>
        </p:txBody>
      </p:sp>
      <p:sp>
        <p:nvSpPr>
          <p:cNvPr id="3" name="Titolo 2"/>
          <p:cNvSpPr>
            <a:spLocks noGrp="1"/>
          </p:cNvSpPr>
          <p:nvPr>
            <p:ph type="title"/>
          </p:nvPr>
        </p:nvSpPr>
        <p:spPr>
          <a:xfrm>
            <a:off x="457200" y="152400"/>
            <a:ext cx="8229600" cy="684312"/>
          </a:xfrm>
        </p:spPr>
        <p:txBody>
          <a:bodyPr>
            <a:normAutofit fontScale="90000"/>
          </a:bodyPr>
          <a:lstStyle/>
          <a:p>
            <a:pPr algn="ctr"/>
            <a:r>
              <a:rPr lang="it-IT" dirty="0" smtClean="0">
                <a:solidFill>
                  <a:schemeClr val="bg1"/>
                </a:solidFill>
                <a:latin typeface="Arial" pitchFamily="34" charset="0"/>
                <a:cs typeface="Arial" pitchFamily="34" charset="0"/>
              </a:rPr>
              <a:t>Cosa contengono i documenti?</a:t>
            </a:r>
            <a:endParaRPr lang="it-IT"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a">
  <a:themeElements>
    <a:clrScheme name="Carta">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rt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5212</TotalTime>
  <Words>1469</Words>
  <Application>Microsoft Office PowerPoint</Application>
  <PresentationFormat>Presentazione su schermo (4:3)</PresentationFormat>
  <Paragraphs>206</Paragraphs>
  <Slides>36</Slides>
  <Notes>3</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36</vt:i4>
      </vt:variant>
    </vt:vector>
  </HeadingPairs>
  <TitlesOfParts>
    <vt:vector size="42" baseType="lpstr">
      <vt:lpstr>Arial</vt:lpstr>
      <vt:lpstr>Calibri</vt:lpstr>
      <vt:lpstr>Constantia</vt:lpstr>
      <vt:lpstr>Verdana</vt:lpstr>
      <vt:lpstr>Wingdings 2</vt:lpstr>
      <vt:lpstr>Carta</vt:lpstr>
      <vt:lpstr>Presentazione standard di PowerPoint</vt:lpstr>
      <vt:lpstr>Presentazione standard di PowerPoint</vt:lpstr>
      <vt:lpstr>La Valutazione Impatto Ambientale (VIA)</vt:lpstr>
      <vt:lpstr>Cosa succede nella VIA?</vt:lpstr>
      <vt:lpstr>Chi può intervenire, e quando?</vt:lpstr>
      <vt:lpstr>Come si conclude la VIA?</vt:lpstr>
      <vt:lpstr>Presentazione standard di PowerPoint</vt:lpstr>
      <vt:lpstr>DOVE E QUALI INFORMAZIONI PER l’AEROPORTO di PARMA?</vt:lpstr>
      <vt:lpstr>Cosa contengono i documenti?</vt:lpstr>
      <vt:lpstr>Presentazione standard di PowerPoint</vt:lpstr>
      <vt:lpstr>Presentazione standard di PowerPoint</vt:lpstr>
      <vt:lpstr>COSA PROPONIAMO di FARE</vt:lpstr>
      <vt:lpstr>INQUINAMENTO   ACUSTICO</vt:lpstr>
      <vt:lpstr>Presentazione standard di PowerPoint</vt:lpstr>
      <vt:lpstr>Presentazione standard di PowerPoint</vt:lpstr>
      <vt:lpstr>Presentazione standard di PowerPoint</vt:lpstr>
      <vt:lpstr>INQUINAMENTO  ARIA- EMISSIONI</vt:lpstr>
      <vt:lpstr>Presentazione standard di PowerPoint</vt:lpstr>
      <vt:lpstr>Presentazione standard di PowerPoint</vt:lpstr>
      <vt:lpstr>VIABILITA’  </vt:lpstr>
      <vt:lpstr>Presentazione standard di PowerPoint</vt:lpstr>
      <vt:lpstr>CAMBIAMENTI NELLA VIABILITA’ NORD? (non presente nella VIA, dal sito dello studio di architettura) </vt:lpstr>
      <vt:lpstr>Tangenziale di Bergamo (5 agosto 2016)  Tanker chimico finisce fuori pista</vt:lpstr>
      <vt:lpstr>Tangenziale di Bologna + A 14   (6 agosto 2018)</vt:lpstr>
      <vt:lpstr>SICUREZZA del TERRITORIO (codice della Navigazione Aerea)</vt:lpstr>
      <vt:lpstr>Presentazione standard di PowerPoint</vt:lpstr>
      <vt:lpstr>AEROPORTO + A1+LINEA ALTA VELOCITÀ + VIABILITÀ DI ACCESSO ALLE FIERE + MALL … CI STA TUTTO?</vt:lpstr>
      <vt:lpstr>PIANO DI RISCHI SOGEAP (20-07-2018)</vt:lpstr>
      <vt:lpstr>ZONE DI TUTELA RISCHI</vt:lpstr>
      <vt:lpstr>PRINCIPALI FATTORI DI RISCHIO</vt:lpstr>
      <vt:lpstr>Presentazione standard di PowerPoint</vt:lpstr>
      <vt:lpstr>LE PRESCRIZIONI  di tutela del  REGOLAMENTO ENAC   6.6</vt:lpstr>
      <vt:lpstr>Presentazione standard di PowerPoint</vt:lpstr>
      <vt:lpstr>Presentazione standard di PowerPoint</vt:lpstr>
      <vt:lpstr>Presentazione standard di PowerPoint</vt:lpstr>
      <vt:lpstr>OPERATIVITA’ DELLO SCALO DIURNA O NOTTURNA?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Nicchio</dc:creator>
  <cp:lastModifiedBy>Alessandra</cp:lastModifiedBy>
  <cp:revision>121</cp:revision>
  <dcterms:created xsi:type="dcterms:W3CDTF">2018-04-29T09:34:33Z</dcterms:created>
  <dcterms:modified xsi:type="dcterms:W3CDTF">2018-11-09T00:15:14Z</dcterms:modified>
</cp:coreProperties>
</file>